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87" r:id="rId2"/>
    <p:sldId id="288" r:id="rId3"/>
    <p:sldId id="289" r:id="rId4"/>
    <p:sldId id="290" r:id="rId5"/>
    <p:sldId id="291" r:id="rId6"/>
    <p:sldId id="292" r:id="rId7"/>
    <p:sldId id="294" r:id="rId8"/>
    <p:sldId id="293" r:id="rId9"/>
    <p:sldId id="295" r:id="rId10"/>
    <p:sldId id="296" r:id="rId11"/>
    <p:sldId id="297" r:id="rId12"/>
    <p:sldId id="298" r:id="rId13"/>
    <p:sldId id="299" r:id="rId14"/>
    <p:sldId id="300" r:id="rId15"/>
    <p:sldId id="279" r:id="rId16"/>
    <p:sldId id="280" r:id="rId17"/>
    <p:sldId id="286" r:id="rId18"/>
    <p:sldId id="281" r:id="rId19"/>
    <p:sldId id="301" r:id="rId20"/>
    <p:sldId id="283" r:id="rId21"/>
    <p:sldId id="282" r:id="rId22"/>
    <p:sldId id="284" r:id="rId23"/>
    <p:sldId id="285" r:id="rId24"/>
    <p:sldId id="267" r:id="rId25"/>
    <p:sldId id="302" r:id="rId2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BC44"/>
    <a:srgbClr val="6DA848"/>
    <a:srgbClr val="7BCF4C"/>
    <a:srgbClr val="1C67A1"/>
    <a:srgbClr val="5C9A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27" autoAdjust="0"/>
    <p:restoredTop sz="94589"/>
  </p:normalViewPr>
  <p:slideViewPr>
    <p:cSldViewPr snapToGrid="0" snapToObjects="1">
      <p:cViewPr varScale="1">
        <p:scale>
          <a:sx n="103" d="100"/>
          <a:sy n="103" d="100"/>
        </p:scale>
        <p:origin x="126" y="64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65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O" b="1"/>
              <a:t>Consolidado</a:t>
            </a:r>
            <a:r>
              <a:rPr lang="es-CO" b="1" baseline="0"/>
              <a:t> Lista de Espera 2018</a:t>
            </a:r>
            <a:endParaRPr lang="es-CO" b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Hoja1!$C$48</c:f>
              <c:strCache>
                <c:ptCount val="1"/>
                <c:pt idx="0">
                  <c:v>Registros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Hoja1!$B$49:$B$55</c:f>
              <c:strCache>
                <c:ptCount val="7"/>
                <c:pt idx="0">
                  <c:v>Enero </c:v>
                </c:pt>
                <c:pt idx="1">
                  <c:v>Febrero</c:v>
                </c:pt>
                <c:pt idx="2">
                  <c:v>Marzo</c:v>
                </c:pt>
                <c:pt idx="3">
                  <c:v>Abril </c:v>
                </c:pt>
                <c:pt idx="4">
                  <c:v>Mayo</c:v>
                </c:pt>
                <c:pt idx="5">
                  <c:v>Junio</c:v>
                </c:pt>
                <c:pt idx="6">
                  <c:v>Julio</c:v>
                </c:pt>
              </c:strCache>
            </c:strRef>
          </c:cat>
          <c:val>
            <c:numRef>
              <c:f>Hoja1!$C$49:$C$55</c:f>
              <c:numCache>
                <c:formatCode>_(* #,##0_);_(* \(#,##0\);_(* "-"??_);_(@_)</c:formatCode>
                <c:ptCount val="7"/>
                <c:pt idx="0">
                  <c:v>43483</c:v>
                </c:pt>
                <c:pt idx="1">
                  <c:v>24522</c:v>
                </c:pt>
                <c:pt idx="2">
                  <c:v>16108</c:v>
                </c:pt>
                <c:pt idx="3">
                  <c:v>16011</c:v>
                </c:pt>
                <c:pt idx="4">
                  <c:v>11897</c:v>
                </c:pt>
                <c:pt idx="5">
                  <c:v>11935</c:v>
                </c:pt>
                <c:pt idx="6">
                  <c:v>10282</c:v>
                </c:pt>
              </c:numCache>
            </c:numRef>
          </c:val>
        </c:ser>
        <c:ser>
          <c:idx val="1"/>
          <c:order val="1"/>
          <c:tx>
            <c:strRef>
              <c:f>Hoja1!$D$48</c:f>
              <c:strCache>
                <c:ptCount val="1"/>
                <c:pt idx="0">
                  <c:v>Cumplen con Criterios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Hoja1!$B$49:$B$55</c:f>
              <c:strCache>
                <c:ptCount val="7"/>
                <c:pt idx="0">
                  <c:v>Enero </c:v>
                </c:pt>
                <c:pt idx="1">
                  <c:v>Febrero</c:v>
                </c:pt>
                <c:pt idx="2">
                  <c:v>Marzo</c:v>
                </c:pt>
                <c:pt idx="3">
                  <c:v>Abril </c:v>
                </c:pt>
                <c:pt idx="4">
                  <c:v>Mayo</c:v>
                </c:pt>
                <c:pt idx="5">
                  <c:v>Junio</c:v>
                </c:pt>
                <c:pt idx="6">
                  <c:v>Julio</c:v>
                </c:pt>
              </c:strCache>
            </c:strRef>
          </c:cat>
          <c:val>
            <c:numRef>
              <c:f>Hoja1!$D$49:$D$55</c:f>
              <c:numCache>
                <c:formatCode>_(* #,##0_);_(* \(#,##0\);_(* "-"??_);_(@_)</c:formatCode>
                <c:ptCount val="7"/>
                <c:pt idx="0">
                  <c:v>10687</c:v>
                </c:pt>
                <c:pt idx="1">
                  <c:v>8464</c:v>
                </c:pt>
                <c:pt idx="2">
                  <c:v>3309</c:v>
                </c:pt>
                <c:pt idx="3">
                  <c:v>4944</c:v>
                </c:pt>
                <c:pt idx="4">
                  <c:v>3566</c:v>
                </c:pt>
                <c:pt idx="5">
                  <c:v>3117</c:v>
                </c:pt>
                <c:pt idx="6">
                  <c:v>2752</c:v>
                </c:pt>
              </c:numCache>
            </c:numRef>
          </c:val>
        </c:ser>
        <c:ser>
          <c:idx val="2"/>
          <c:order val="2"/>
          <c:tx>
            <c:strRef>
              <c:f>Hoja1!$E$48</c:f>
              <c:strCache>
                <c:ptCount val="1"/>
                <c:pt idx="0">
                  <c:v>Atendidos (Activos)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Hoja1!$B$49:$B$55</c:f>
              <c:strCache>
                <c:ptCount val="7"/>
                <c:pt idx="0">
                  <c:v>Enero </c:v>
                </c:pt>
                <c:pt idx="1">
                  <c:v>Febrero</c:v>
                </c:pt>
                <c:pt idx="2">
                  <c:v>Marzo</c:v>
                </c:pt>
                <c:pt idx="3">
                  <c:v>Abril </c:v>
                </c:pt>
                <c:pt idx="4">
                  <c:v>Mayo</c:v>
                </c:pt>
                <c:pt idx="5">
                  <c:v>Junio</c:v>
                </c:pt>
                <c:pt idx="6">
                  <c:v>Julio</c:v>
                </c:pt>
              </c:strCache>
            </c:strRef>
          </c:cat>
          <c:val>
            <c:numRef>
              <c:f>Hoja1!$E$49:$E$55</c:f>
              <c:numCache>
                <c:formatCode>_(* #,##0_);_(* \(#,##0\);_(* "-"??_);_(@_)</c:formatCode>
                <c:ptCount val="7"/>
                <c:pt idx="0">
                  <c:v>5965</c:v>
                </c:pt>
                <c:pt idx="1">
                  <c:v>2446</c:v>
                </c:pt>
                <c:pt idx="2">
                  <c:v>8258</c:v>
                </c:pt>
                <c:pt idx="3">
                  <c:v>7503</c:v>
                </c:pt>
                <c:pt idx="4">
                  <c:v>4780</c:v>
                </c:pt>
                <c:pt idx="5">
                  <c:v>4283</c:v>
                </c:pt>
                <c:pt idx="6">
                  <c:v>2392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3301096"/>
        <c:axId val="173300704"/>
      </c:barChart>
      <c:catAx>
        <c:axId val="173301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73300704"/>
        <c:crosses val="autoZero"/>
        <c:auto val="1"/>
        <c:lblAlgn val="ctr"/>
        <c:lblOffset val="100"/>
        <c:noMultiLvlLbl val="0"/>
      </c:catAx>
      <c:valAx>
        <c:axId val="173300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CO"/>
            </a:p>
          </c:txPr>
        </c:title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7330109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A177E-72AF-4DFE-B66B-E0221D23BCE2}" type="datetimeFigureOut">
              <a:rPr lang="es-ES" smtClean="0"/>
              <a:t>03/08/2018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CE139-B4C1-4FFA-A77A-E8B112BA63C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5501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3CE139-B4C1-4FFA-A77A-E8B112BA63C1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4907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CD27-20BF-5743-A911-7A6A24A50E02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46EB-7C15-8B42-B6F5-CA70510036F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33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CD27-20BF-5743-A911-7A6A24A50E02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46EB-7C15-8B42-B6F5-CA70510036F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417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CD27-20BF-5743-A911-7A6A24A50E02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46EB-7C15-8B42-B6F5-CA70510036F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23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CD27-20BF-5743-A911-7A6A24A50E02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46EB-7C15-8B42-B6F5-CA70510036F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23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CD27-20BF-5743-A911-7A6A24A50E02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46EB-7C15-8B42-B6F5-CA70510036F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263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CD27-20BF-5743-A911-7A6A24A50E02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46EB-7C15-8B42-B6F5-CA70510036F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46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CD27-20BF-5743-A911-7A6A24A50E02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46EB-7C15-8B42-B6F5-CA70510036F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325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CD27-20BF-5743-A911-7A6A24A50E02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46EB-7C15-8B42-B6F5-CA70510036F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86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CD27-20BF-5743-A911-7A6A24A50E02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46EB-7C15-8B42-B6F5-CA70510036F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29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CD27-20BF-5743-A911-7A6A24A50E02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46EB-7C15-8B42-B6F5-CA70510036F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309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6CD27-20BF-5743-A911-7A6A24A50E02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D46EB-7C15-8B42-B6F5-CA70510036F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422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6CD27-20BF-5743-A911-7A6A24A50E02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D46EB-7C15-8B42-B6F5-CA70510036F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59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file:///\\172.17.133.159\fs_dpi\2018\03.Subdireccion_Operaciones\Equipo_FID\Focalizaci&#243;n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7.emf"/><Relationship Id="rId5" Type="http://schemas.openxmlformats.org/officeDocument/2006/relationships/package" Target="../embeddings/Microsoft_Excel_Worksheet2.xlsx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file:///\\172.17.133.159\fs_dpi\2018\03.Subdireccion_Operaciones\Equipo_FID\Focalizaci&#243;n" TargetMode="External"/><Relationship Id="rId4" Type="http://schemas.openxmlformats.org/officeDocument/2006/relationships/hyperlink" Target="https://goo.gl/forms/vt187ywZYrJBwPEh1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08890" y="1897057"/>
            <a:ext cx="33308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s-CO" altLang="es-CO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Estrategia de Focalización Primera Infancia</a:t>
            </a:r>
          </a:p>
        </p:txBody>
      </p:sp>
    </p:spTree>
    <p:extLst>
      <p:ext uri="{BB962C8B-B14F-4D97-AF65-F5344CB8AC3E}">
        <p14:creationId xmlns:p14="http://schemas.microsoft.com/office/powerpoint/2010/main" val="377244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3"/>
          <p:cNvSpPr txBox="1"/>
          <p:nvPr/>
        </p:nvSpPr>
        <p:spPr>
          <a:xfrm>
            <a:off x="261783" y="116853"/>
            <a:ext cx="3282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CO" sz="4000" b="1" dirty="0">
                <a:solidFill>
                  <a:srgbClr val="6EBC44"/>
                </a:solidFill>
                <a:latin typeface="Asap Bold"/>
                <a:cs typeface="Asap Bold"/>
              </a:rPr>
              <a:t>Cuéntame</a:t>
            </a:r>
            <a:endParaRPr lang="en-US" sz="4000" b="1" dirty="0">
              <a:solidFill>
                <a:srgbClr val="6EBC44"/>
              </a:solidFill>
              <a:latin typeface="Asap Bold"/>
              <a:cs typeface="Asap Bold"/>
            </a:endParaRPr>
          </a:p>
        </p:txBody>
      </p:sp>
      <p:pic>
        <p:nvPicPr>
          <p:cNvPr id="13" name="Imagen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19" t="19286" b="21352"/>
          <a:stretch/>
        </p:blipFill>
        <p:spPr bwMode="auto">
          <a:xfrm>
            <a:off x="3808270" y="1045401"/>
            <a:ext cx="499935" cy="639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2149310" y="672664"/>
            <a:ext cx="3817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prstClr val="black"/>
                </a:solidFill>
              </a:rPr>
              <a:t>Selecciona la opción o botón consultar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1251597" y="1685294"/>
            <a:ext cx="6289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prstClr val="black"/>
                </a:solidFill>
              </a:rPr>
              <a:t>De acuerdo a la información ingresada el sistema genera dos grillas: una información de atenciones y otra de focalización.</a:t>
            </a:r>
          </a:p>
        </p:txBody>
      </p:sp>
      <p:pic>
        <p:nvPicPr>
          <p:cNvPr id="15" name="Imagen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" t="6385" r="55367" b="12057"/>
          <a:stretch/>
        </p:blipFill>
        <p:spPr bwMode="auto">
          <a:xfrm>
            <a:off x="2838438" y="2694891"/>
            <a:ext cx="3116163" cy="1791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lamada rectangular redondeada 15"/>
          <p:cNvSpPr/>
          <p:nvPr/>
        </p:nvSpPr>
        <p:spPr>
          <a:xfrm>
            <a:off x="6720955" y="2261844"/>
            <a:ext cx="2100513" cy="1732520"/>
          </a:xfrm>
          <a:prstGeom prst="wedgeRoundRectCallout">
            <a:avLst>
              <a:gd name="adj1" fmla="val -94023"/>
              <a:gd name="adj2" fmla="val -13433"/>
              <a:gd name="adj3" fmla="val 16667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defRPr/>
            </a:pPr>
            <a:r>
              <a:rPr lang="es-CO" altLang="es-CO" sz="1200">
                <a:solidFill>
                  <a:srgbClr val="000000"/>
                </a:solidFill>
              </a:rPr>
              <a:t>Información de las atenciones y servicios que la persona consultada tiene relacionada en el sistema, en caso de que ésta ya haya sido beneficiario del ICBF</a:t>
            </a:r>
          </a:p>
        </p:txBody>
      </p:sp>
      <p:sp>
        <p:nvSpPr>
          <p:cNvPr id="17" name="Llamada rectangular redondeada 16"/>
          <p:cNvSpPr/>
          <p:nvPr/>
        </p:nvSpPr>
        <p:spPr>
          <a:xfrm>
            <a:off x="531633" y="2878009"/>
            <a:ext cx="1923628" cy="1732519"/>
          </a:xfrm>
          <a:prstGeom prst="wedgeRoundRectCallout">
            <a:avLst>
              <a:gd name="adj1" fmla="val 61347"/>
              <a:gd name="adj2" fmla="val 4683"/>
              <a:gd name="adj3" fmla="val 16667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defRPr/>
            </a:pPr>
            <a:r>
              <a:rPr lang="es-CO" altLang="es-CO" sz="1200">
                <a:solidFill>
                  <a:srgbClr val="000000"/>
                </a:solidFill>
              </a:rPr>
              <a:t>Información relacionada con los criterios de focalización que cumple la persona consultada.</a:t>
            </a:r>
          </a:p>
        </p:txBody>
      </p:sp>
    </p:spTree>
    <p:extLst>
      <p:ext uri="{BB962C8B-B14F-4D97-AF65-F5344CB8AC3E}">
        <p14:creationId xmlns:p14="http://schemas.microsoft.com/office/powerpoint/2010/main" val="100979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3"/>
          <p:cNvSpPr txBox="1"/>
          <p:nvPr/>
        </p:nvSpPr>
        <p:spPr>
          <a:xfrm>
            <a:off x="0" y="81784"/>
            <a:ext cx="7689273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s-CO" sz="3600" b="1" dirty="0">
                <a:solidFill>
                  <a:srgbClr val="6EBC44"/>
                </a:solidFill>
                <a:latin typeface="Asap Bold"/>
                <a:cs typeface="Asap Bold"/>
              </a:rPr>
              <a:t>Ruta Lista de Espera NAS</a:t>
            </a:r>
            <a:endParaRPr lang="en-US" sz="3600" b="1" dirty="0">
              <a:solidFill>
                <a:srgbClr val="6EBC44"/>
              </a:solidFill>
              <a:latin typeface="Asap Bold"/>
              <a:cs typeface="Asap Bold"/>
            </a:endParaRPr>
          </a:p>
        </p:txBody>
      </p:sp>
      <p:sp>
        <p:nvSpPr>
          <p:cNvPr id="15" name="Elipse 14"/>
          <p:cNvSpPr>
            <a:spLocks noChangeArrowheads="1"/>
          </p:cNvSpPr>
          <p:nvPr/>
        </p:nvSpPr>
        <p:spPr bwMode="auto">
          <a:xfrm>
            <a:off x="5600153" y="650364"/>
            <a:ext cx="1012767" cy="950812"/>
          </a:xfrm>
          <a:prstGeom prst="ellipse">
            <a:avLst/>
          </a:prstGeom>
          <a:noFill/>
          <a:ln w="19050">
            <a:solidFill>
              <a:srgbClr val="6EBC44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s-ES">
              <a:solidFill>
                <a:prstClr val="black"/>
              </a:solidFill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5642267" y="918021"/>
            <a:ext cx="92854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altLang="es-CO" sz="1050" b="1" dirty="0">
                <a:solidFill>
                  <a:prstClr val="black"/>
                </a:solidFill>
              </a:rPr>
              <a:t>Activos 2018</a:t>
            </a:r>
          </a:p>
          <a:p>
            <a:pPr algn="ctr"/>
            <a:r>
              <a:rPr lang="es-ES" altLang="es-CO" sz="1050" b="1" dirty="0" smtClean="0">
                <a:solidFill>
                  <a:prstClr val="black"/>
                </a:solidFill>
              </a:rPr>
              <a:t>35.627</a:t>
            </a:r>
            <a:endParaRPr lang="es-CO" sz="1050" b="1" dirty="0">
              <a:solidFill>
                <a:prstClr val="black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362142" y="1400116"/>
            <a:ext cx="276676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u="sng" dirty="0">
                <a:solidFill>
                  <a:prstClr val="black"/>
                </a:solidFill>
                <a:hlinkClick r:id="rId3"/>
              </a:rPr>
              <a:t>\\</a:t>
            </a:r>
            <a:r>
              <a:rPr lang="es-ES" sz="1600" u="sng" dirty="0">
                <a:solidFill>
                  <a:prstClr val="black"/>
                </a:solidFill>
                <a:hlinkClick r:id="rId3"/>
              </a:rPr>
              <a:t>icbf.gov.co\fs_dpi\2018\03.Subdireccion_Operaciones\Equipo_FID\Focalizació</a:t>
            </a:r>
            <a:r>
              <a:rPr lang="es-ES" sz="1600" dirty="0">
                <a:solidFill>
                  <a:prstClr val="black"/>
                </a:solidFill>
              </a:rPr>
              <a:t>n</a:t>
            </a:r>
            <a:endParaRPr lang="es-CO" dirty="0">
              <a:solidFill>
                <a:prstClr val="black"/>
              </a:solidFill>
            </a:endParaRPr>
          </a:p>
        </p:txBody>
      </p:sp>
      <p:sp>
        <p:nvSpPr>
          <p:cNvPr id="8" name="Flecha abajo 7"/>
          <p:cNvSpPr/>
          <p:nvPr/>
        </p:nvSpPr>
        <p:spPr>
          <a:xfrm>
            <a:off x="1604866" y="2427575"/>
            <a:ext cx="281318" cy="647457"/>
          </a:xfrm>
          <a:prstGeom prst="downArrow">
            <a:avLst/>
          </a:prstGeom>
          <a:solidFill>
            <a:srgbClr val="6EBC44"/>
          </a:solidFill>
          <a:ln>
            <a:solidFill>
              <a:srgbClr val="6EBC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01" y="3193924"/>
            <a:ext cx="2907248" cy="644592"/>
          </a:xfrm>
          <a:prstGeom prst="rect">
            <a:avLst/>
          </a:prstGeom>
        </p:spPr>
      </p:pic>
      <p:graphicFrame>
        <p:nvGraphicFramePr>
          <p:cNvPr id="9" name="Gráfico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4691679"/>
              </p:ext>
            </p:extLst>
          </p:nvPr>
        </p:nvGraphicFramePr>
        <p:xfrm>
          <a:off x="3008491" y="1553332"/>
          <a:ext cx="5267552" cy="3043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16399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2213" y="141193"/>
            <a:ext cx="76338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 altLang="es-CO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sap Bold"/>
              </a:rPr>
              <a:t>Formulario inscripción de beneficiarios que solicitan atención al ICBF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" y="1469738"/>
            <a:ext cx="3611600" cy="295530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142" y="1469738"/>
            <a:ext cx="3474591" cy="295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05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3"/>
          <p:cNvSpPr txBox="1"/>
          <p:nvPr/>
        </p:nvSpPr>
        <p:spPr>
          <a:xfrm>
            <a:off x="261783" y="29366"/>
            <a:ext cx="8682712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altLang="es-CO" sz="2800" b="1" dirty="0">
                <a:solidFill>
                  <a:srgbClr val="6EBC44"/>
                </a:solidFill>
                <a:latin typeface="Asap Bold"/>
                <a:cs typeface="Asap Bold"/>
                <a:sym typeface="Calibri" charset="0"/>
              </a:rPr>
              <a:t>Egresados de Centros de recuperación nutricional a Servicios de Primera Infancia</a:t>
            </a:r>
          </a:p>
        </p:txBody>
      </p:sp>
      <p:cxnSp>
        <p:nvCxnSpPr>
          <p:cNvPr id="56" name="Conector recto 55"/>
          <p:cNvCxnSpPr>
            <a:cxnSpLocks noChangeShapeType="1"/>
          </p:cNvCxnSpPr>
          <p:nvPr/>
        </p:nvCxnSpPr>
        <p:spPr bwMode="auto">
          <a:xfrm>
            <a:off x="5108476" y="3276620"/>
            <a:ext cx="12614" cy="464242"/>
          </a:xfrm>
          <a:prstGeom prst="line">
            <a:avLst/>
          </a:prstGeom>
          <a:noFill/>
          <a:ln w="9525">
            <a:solidFill>
              <a:srgbClr val="17375E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" name="Conector recto 56"/>
          <p:cNvCxnSpPr>
            <a:cxnSpLocks noChangeShapeType="1"/>
          </p:cNvCxnSpPr>
          <p:nvPr/>
        </p:nvCxnSpPr>
        <p:spPr bwMode="auto">
          <a:xfrm>
            <a:off x="3732062" y="3281431"/>
            <a:ext cx="14016" cy="696363"/>
          </a:xfrm>
          <a:prstGeom prst="line">
            <a:avLst/>
          </a:prstGeom>
          <a:noFill/>
          <a:ln w="9525">
            <a:solidFill>
              <a:srgbClr val="17375E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8" name="Grupo 3"/>
          <p:cNvGrpSpPr>
            <a:grpSpLocks/>
          </p:cNvGrpSpPr>
          <p:nvPr/>
        </p:nvGrpSpPr>
        <p:grpSpPr bwMode="auto">
          <a:xfrm>
            <a:off x="562947" y="1096124"/>
            <a:ext cx="1888013" cy="844296"/>
            <a:chOff x="418010" y="1096580"/>
            <a:chExt cx="2137956" cy="1116878"/>
          </a:xfrm>
        </p:grpSpPr>
        <p:sp>
          <p:nvSpPr>
            <p:cNvPr id="59" name="CuadroTexto 58"/>
            <p:cNvSpPr txBox="1"/>
            <p:nvPr/>
          </p:nvSpPr>
          <p:spPr>
            <a:xfrm>
              <a:off x="533400" y="1096580"/>
              <a:ext cx="1907177" cy="540547"/>
            </a:xfrm>
            <a:prstGeom prst="roundRect">
              <a:avLst/>
            </a:prstGeom>
            <a:effectLst>
              <a:glow rad="101600">
                <a:schemeClr val="accent3">
                  <a:satMod val="175000"/>
                  <a:alpha val="40000"/>
                </a:schemeClr>
              </a:glow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defRPr/>
              </a:pPr>
              <a:r>
                <a:rPr lang="es-CO" altLang="es-CO" sz="900" dirty="0">
                  <a:solidFill>
                    <a:srgbClr val="000000"/>
                  </a:solidFill>
                </a:rPr>
                <a:t>Niños y niñas que egresan de </a:t>
              </a:r>
              <a:r>
                <a:rPr lang="es-CO" altLang="es-CO" sz="900" b="1" dirty="0">
                  <a:solidFill>
                    <a:srgbClr val="000000"/>
                  </a:solidFill>
                </a:rPr>
                <a:t>CRN</a:t>
              </a:r>
            </a:p>
          </p:txBody>
        </p:sp>
        <p:sp>
          <p:nvSpPr>
            <p:cNvPr id="60" name="Elipse 59"/>
            <p:cNvSpPr>
              <a:spLocks noChangeArrowheads="1"/>
            </p:cNvSpPr>
            <p:nvPr/>
          </p:nvSpPr>
          <p:spPr bwMode="auto">
            <a:xfrm>
              <a:off x="2346456" y="1305001"/>
              <a:ext cx="209510" cy="192510"/>
            </a:xfrm>
            <a:prstGeom prst="ellipse">
              <a:avLst/>
            </a:prstGeom>
            <a:solidFill>
              <a:srgbClr val="EBF1DE"/>
            </a:solidFill>
            <a:ln w="38100">
              <a:solidFill>
                <a:srgbClr val="77933C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9pPr>
            </a:lstStyle>
            <a:p>
              <a:pPr algn="ctr">
                <a:defRPr/>
              </a:pPr>
              <a:endParaRPr lang="es-CO" altLang="es-ES_tradnl" sz="900">
                <a:solidFill>
                  <a:srgbClr val="FFFFFF"/>
                </a:solidFill>
              </a:endParaRPr>
            </a:p>
          </p:txBody>
        </p:sp>
        <p:sp>
          <p:nvSpPr>
            <p:cNvPr id="61" name="Elipse 60"/>
            <p:cNvSpPr>
              <a:spLocks noChangeArrowheads="1"/>
            </p:cNvSpPr>
            <p:nvPr/>
          </p:nvSpPr>
          <p:spPr bwMode="auto">
            <a:xfrm>
              <a:off x="418010" y="1981173"/>
              <a:ext cx="209510" cy="192511"/>
            </a:xfrm>
            <a:prstGeom prst="ellipse">
              <a:avLst/>
            </a:prstGeom>
            <a:solidFill>
              <a:srgbClr val="EBF1DE"/>
            </a:solidFill>
            <a:ln w="38100">
              <a:solidFill>
                <a:srgbClr val="77933C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9pPr>
            </a:lstStyle>
            <a:p>
              <a:pPr algn="ctr">
                <a:defRPr/>
              </a:pPr>
              <a:endParaRPr lang="es-CO" altLang="es-ES_tradnl" sz="900">
                <a:solidFill>
                  <a:srgbClr val="FFFFFF"/>
                </a:solidFill>
              </a:endParaRPr>
            </a:p>
          </p:txBody>
        </p:sp>
        <p:sp>
          <p:nvSpPr>
            <p:cNvPr id="62" name="Elipse 61"/>
            <p:cNvSpPr>
              <a:spLocks noChangeArrowheads="1"/>
            </p:cNvSpPr>
            <p:nvPr/>
          </p:nvSpPr>
          <p:spPr bwMode="auto">
            <a:xfrm>
              <a:off x="2346456" y="2020948"/>
              <a:ext cx="209510" cy="192510"/>
            </a:xfrm>
            <a:prstGeom prst="ellipse">
              <a:avLst/>
            </a:prstGeom>
            <a:solidFill>
              <a:srgbClr val="EBF1DE"/>
            </a:solidFill>
            <a:ln w="38100">
              <a:solidFill>
                <a:srgbClr val="77933C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9pPr>
            </a:lstStyle>
            <a:p>
              <a:pPr algn="ctr">
                <a:defRPr/>
              </a:pPr>
              <a:endParaRPr lang="es-CO" altLang="es-ES_tradnl" sz="900">
                <a:solidFill>
                  <a:srgbClr val="FFFFFF"/>
                </a:solidFill>
              </a:endParaRPr>
            </a:p>
          </p:txBody>
        </p:sp>
        <p:sp>
          <p:nvSpPr>
            <p:cNvPr id="63" name="Elipse 62"/>
            <p:cNvSpPr>
              <a:spLocks noChangeArrowheads="1"/>
            </p:cNvSpPr>
            <p:nvPr/>
          </p:nvSpPr>
          <p:spPr bwMode="auto">
            <a:xfrm>
              <a:off x="418010" y="1305001"/>
              <a:ext cx="209510" cy="192510"/>
            </a:xfrm>
            <a:prstGeom prst="ellipse">
              <a:avLst/>
            </a:prstGeom>
            <a:solidFill>
              <a:srgbClr val="EBF1DE"/>
            </a:solidFill>
            <a:ln w="38100">
              <a:solidFill>
                <a:srgbClr val="77933C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9pPr>
            </a:lstStyle>
            <a:p>
              <a:pPr algn="ctr">
                <a:defRPr/>
              </a:pPr>
              <a:endParaRPr lang="es-CO" altLang="es-ES_tradnl" sz="900">
                <a:solidFill>
                  <a:srgbClr val="FFFFFF"/>
                </a:solidFill>
              </a:endParaRPr>
            </a:p>
          </p:txBody>
        </p:sp>
      </p:grpSp>
      <p:sp>
        <p:nvSpPr>
          <p:cNvPr id="64" name="Flecha abajo 63"/>
          <p:cNvSpPr>
            <a:spLocks noChangeArrowheads="1"/>
          </p:cNvSpPr>
          <p:nvPr/>
        </p:nvSpPr>
        <p:spPr bwMode="auto">
          <a:xfrm>
            <a:off x="1438975" y="2142473"/>
            <a:ext cx="130352" cy="126284"/>
          </a:xfrm>
          <a:prstGeom prst="downArrow">
            <a:avLst>
              <a:gd name="adj1" fmla="val 50000"/>
              <a:gd name="adj2" fmla="val 50002"/>
            </a:avLst>
          </a:prstGeom>
          <a:solidFill>
            <a:srgbClr val="FFFF00"/>
          </a:solidFill>
          <a:ln w="9525">
            <a:solidFill>
              <a:srgbClr val="77933C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algn="ctr">
              <a:defRPr/>
            </a:pPr>
            <a:endParaRPr lang="es-CO" altLang="es-ES_tradnl" sz="900">
              <a:solidFill>
                <a:srgbClr val="FFFFFF"/>
              </a:solidFill>
            </a:endParaRPr>
          </a:p>
        </p:txBody>
      </p:sp>
      <p:sp>
        <p:nvSpPr>
          <p:cNvPr id="65" name="CuadroTexto 64"/>
          <p:cNvSpPr txBox="1">
            <a:spLocks noChangeArrowheads="1"/>
          </p:cNvSpPr>
          <p:nvPr/>
        </p:nvSpPr>
        <p:spPr bwMode="auto">
          <a:xfrm>
            <a:off x="604997" y="2852066"/>
            <a:ext cx="1791300" cy="230832"/>
          </a:xfrm>
          <a:prstGeom prst="rect">
            <a:avLst/>
          </a:prstGeom>
          <a:gradFill rotWithShape="1">
            <a:gsLst>
              <a:gs pos="0">
                <a:srgbClr val="F5FFE6"/>
              </a:gs>
              <a:gs pos="64999">
                <a:srgbClr val="E4FDC2"/>
              </a:gs>
              <a:gs pos="100000">
                <a:srgbClr val="DAFDA7"/>
              </a:gs>
            </a:gsLst>
            <a:lin ang="5400000" scaled="1"/>
          </a:gradFill>
          <a:ln w="9525">
            <a:solidFill>
              <a:srgbClr val="98B954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defRPr/>
            </a:pPr>
            <a:r>
              <a:rPr lang="es-CO" altLang="es-CO" sz="900">
                <a:solidFill>
                  <a:srgbClr val="000000"/>
                </a:solidFill>
              </a:rPr>
              <a:t>Dirección Primera Infancia</a:t>
            </a:r>
          </a:p>
        </p:txBody>
      </p:sp>
      <p:sp>
        <p:nvSpPr>
          <p:cNvPr id="66" name="CuadroTexto 11"/>
          <p:cNvSpPr txBox="1">
            <a:spLocks noChangeArrowheads="1"/>
          </p:cNvSpPr>
          <p:nvPr/>
        </p:nvSpPr>
        <p:spPr bwMode="auto">
          <a:xfrm>
            <a:off x="781604" y="2362568"/>
            <a:ext cx="1446495" cy="230832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defRPr/>
            </a:pPr>
            <a:r>
              <a:rPr lang="es-CO" sz="900" dirty="0">
                <a:solidFill>
                  <a:prstClr val="black"/>
                </a:solidFill>
                <a:latin typeface="Calibri"/>
              </a:rPr>
              <a:t>Remite listados</a:t>
            </a:r>
          </a:p>
        </p:txBody>
      </p:sp>
      <p:sp>
        <p:nvSpPr>
          <p:cNvPr id="67" name="Flecha abajo 66"/>
          <p:cNvSpPr>
            <a:spLocks noChangeArrowheads="1"/>
          </p:cNvSpPr>
          <p:nvPr/>
        </p:nvSpPr>
        <p:spPr bwMode="auto">
          <a:xfrm>
            <a:off x="1438975" y="2665648"/>
            <a:ext cx="130352" cy="126283"/>
          </a:xfrm>
          <a:prstGeom prst="downArrow">
            <a:avLst>
              <a:gd name="adj1" fmla="val 50000"/>
              <a:gd name="adj2" fmla="val 50002"/>
            </a:avLst>
          </a:prstGeom>
          <a:solidFill>
            <a:srgbClr val="FFFF00"/>
          </a:solidFill>
          <a:ln w="9525">
            <a:solidFill>
              <a:srgbClr val="77933C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algn="ctr">
              <a:defRPr/>
            </a:pPr>
            <a:endParaRPr lang="es-CO" altLang="es-ES_tradnl" sz="900">
              <a:solidFill>
                <a:srgbClr val="FFFFFF"/>
              </a:solidFill>
            </a:endParaRPr>
          </a:p>
        </p:txBody>
      </p:sp>
      <p:sp>
        <p:nvSpPr>
          <p:cNvPr id="68" name="CuadroTexto 45"/>
          <p:cNvSpPr txBox="1">
            <a:spLocks noChangeArrowheads="1"/>
          </p:cNvSpPr>
          <p:nvPr/>
        </p:nvSpPr>
        <p:spPr bwMode="auto">
          <a:xfrm>
            <a:off x="673678" y="3429363"/>
            <a:ext cx="16679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algn="ctr"/>
            <a:r>
              <a:rPr lang="es-CO" altLang="es-CO" sz="900" b="1">
                <a:solidFill>
                  <a:prstClr val="black"/>
                </a:solidFill>
              </a:rPr>
              <a:t>¿Cuándo? </a:t>
            </a:r>
            <a:r>
              <a:rPr lang="es-CO" altLang="es-CO" sz="900">
                <a:solidFill>
                  <a:prstClr val="black"/>
                </a:solidFill>
              </a:rPr>
              <a:t>Cada mes socialización de listados</a:t>
            </a:r>
          </a:p>
        </p:txBody>
      </p:sp>
      <p:sp>
        <p:nvSpPr>
          <p:cNvPr id="69" name="Flecha abajo 68"/>
          <p:cNvSpPr>
            <a:spLocks noChangeArrowheads="1"/>
          </p:cNvSpPr>
          <p:nvPr/>
        </p:nvSpPr>
        <p:spPr bwMode="auto">
          <a:xfrm>
            <a:off x="1434769" y="3850308"/>
            <a:ext cx="131754" cy="125081"/>
          </a:xfrm>
          <a:prstGeom prst="downArrow">
            <a:avLst>
              <a:gd name="adj1" fmla="val 50000"/>
              <a:gd name="adj2" fmla="val 50002"/>
            </a:avLst>
          </a:prstGeom>
          <a:solidFill>
            <a:srgbClr val="FFFF00"/>
          </a:solidFill>
          <a:ln w="9525">
            <a:solidFill>
              <a:srgbClr val="77933C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algn="ctr">
              <a:defRPr/>
            </a:pPr>
            <a:endParaRPr lang="es-CO" altLang="es-ES_tradnl" sz="900">
              <a:solidFill>
                <a:srgbClr val="FFFFFF"/>
              </a:solidFill>
            </a:endParaRPr>
          </a:p>
        </p:txBody>
      </p:sp>
      <p:sp>
        <p:nvSpPr>
          <p:cNvPr id="70" name="CuadroTexto 69"/>
          <p:cNvSpPr txBox="1">
            <a:spLocks noChangeArrowheads="1"/>
          </p:cNvSpPr>
          <p:nvPr/>
        </p:nvSpPr>
        <p:spPr bwMode="auto">
          <a:xfrm>
            <a:off x="652652" y="4034322"/>
            <a:ext cx="1791300" cy="230832"/>
          </a:xfrm>
          <a:prstGeom prst="rect">
            <a:avLst/>
          </a:prstGeom>
          <a:gradFill rotWithShape="1">
            <a:gsLst>
              <a:gs pos="0">
                <a:srgbClr val="F5FFE6"/>
              </a:gs>
              <a:gs pos="64999">
                <a:srgbClr val="E4FDC2"/>
              </a:gs>
              <a:gs pos="100000">
                <a:srgbClr val="DAFDA7"/>
              </a:gs>
            </a:gsLst>
            <a:lin ang="5400000" scaled="1"/>
          </a:gradFill>
          <a:ln w="9525">
            <a:solidFill>
              <a:srgbClr val="98B954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s-CO" sz="900" dirty="0">
                <a:solidFill>
                  <a:prstClr val="black"/>
                </a:solidFill>
              </a:rPr>
              <a:t>Regionales</a:t>
            </a:r>
          </a:p>
        </p:txBody>
      </p:sp>
      <p:sp>
        <p:nvSpPr>
          <p:cNvPr id="71" name="CuadroTexto 48"/>
          <p:cNvSpPr txBox="1">
            <a:spLocks noChangeArrowheads="1"/>
          </p:cNvSpPr>
          <p:nvPr/>
        </p:nvSpPr>
        <p:spPr bwMode="auto">
          <a:xfrm>
            <a:off x="676481" y="4433618"/>
            <a:ext cx="1702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algn="ctr"/>
            <a:r>
              <a:rPr lang="es-CO" altLang="es-CO" sz="900" b="1">
                <a:solidFill>
                  <a:prstClr val="black"/>
                </a:solidFill>
              </a:rPr>
              <a:t>¿Cuándo? </a:t>
            </a:r>
            <a:r>
              <a:rPr lang="es-CO" altLang="es-CO" sz="900">
                <a:solidFill>
                  <a:prstClr val="black"/>
                </a:solidFill>
              </a:rPr>
              <a:t>Dentro de los 5 días hábiles siguientes a la recepción</a:t>
            </a:r>
          </a:p>
        </p:txBody>
      </p:sp>
      <p:grpSp>
        <p:nvGrpSpPr>
          <p:cNvPr id="72" name="Grupo 32"/>
          <p:cNvGrpSpPr>
            <a:grpSpLocks/>
          </p:cNvGrpSpPr>
          <p:nvPr/>
        </p:nvGrpSpPr>
        <p:grpSpPr bwMode="auto">
          <a:xfrm>
            <a:off x="2467780" y="2097974"/>
            <a:ext cx="691010" cy="2081874"/>
            <a:chOff x="2812874" y="1698171"/>
            <a:chExt cx="730423" cy="3927566"/>
          </a:xfrm>
        </p:grpSpPr>
        <p:cxnSp>
          <p:nvCxnSpPr>
            <p:cNvPr id="73" name="Conector recto 72"/>
            <p:cNvCxnSpPr>
              <a:cxnSpLocks noChangeShapeType="1"/>
            </p:cNvCxnSpPr>
            <p:nvPr/>
          </p:nvCxnSpPr>
          <p:spPr bwMode="auto">
            <a:xfrm flipH="1">
              <a:off x="2925475" y="1698171"/>
              <a:ext cx="26669" cy="3927566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" name="Conector recto de flecha 73"/>
            <p:cNvCxnSpPr>
              <a:cxnSpLocks noChangeShapeType="1"/>
            </p:cNvCxnSpPr>
            <p:nvPr/>
          </p:nvCxnSpPr>
          <p:spPr bwMode="auto">
            <a:xfrm>
              <a:off x="2943254" y="1698171"/>
              <a:ext cx="600043" cy="0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5" name="Conector recto 74"/>
            <p:cNvCxnSpPr>
              <a:cxnSpLocks noChangeShapeType="1"/>
            </p:cNvCxnSpPr>
            <p:nvPr/>
          </p:nvCxnSpPr>
          <p:spPr bwMode="auto">
            <a:xfrm>
              <a:off x="2812874" y="5618931"/>
              <a:ext cx="108156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76" name="CuadroTexto 75"/>
          <p:cNvSpPr txBox="1">
            <a:spLocks noChangeArrowheads="1"/>
          </p:cNvSpPr>
          <p:nvPr/>
        </p:nvSpPr>
        <p:spPr bwMode="auto">
          <a:xfrm>
            <a:off x="3312971" y="1818947"/>
            <a:ext cx="2130497" cy="230832"/>
          </a:xfrm>
          <a:prstGeom prst="rect">
            <a:avLst/>
          </a:prstGeom>
          <a:gradFill rotWithShape="1">
            <a:gsLst>
              <a:gs pos="0">
                <a:srgbClr val="F5FFE6"/>
              </a:gs>
              <a:gs pos="64999">
                <a:srgbClr val="E4FDC2"/>
              </a:gs>
              <a:gs pos="100000">
                <a:srgbClr val="DAFDA7"/>
              </a:gs>
            </a:gsLst>
            <a:lin ang="5400000" scaled="1"/>
          </a:gradFill>
          <a:ln w="9525">
            <a:solidFill>
              <a:srgbClr val="98B954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s-CO" sz="900" smtClean="0">
                <a:solidFill>
                  <a:prstClr val="black"/>
                </a:solidFill>
              </a:rPr>
              <a:t>Se remite </a:t>
            </a:r>
            <a:r>
              <a:rPr lang="es-CO" sz="900" dirty="0">
                <a:solidFill>
                  <a:prstClr val="black"/>
                </a:solidFill>
              </a:rPr>
              <a:t>a Centros Zonales</a:t>
            </a:r>
          </a:p>
        </p:txBody>
      </p:sp>
      <p:sp>
        <p:nvSpPr>
          <p:cNvPr id="77" name="CuadroTexto 76"/>
          <p:cNvSpPr txBox="1"/>
          <p:nvPr/>
        </p:nvSpPr>
        <p:spPr>
          <a:xfrm>
            <a:off x="3520414" y="2294013"/>
            <a:ext cx="1768873" cy="369332"/>
          </a:xfrm>
          <a:prstGeom prst="rect">
            <a:avLst/>
          </a:prstGeom>
          <a:noFill/>
          <a:ln>
            <a:noFill/>
            <a:prstDash val="dashDot"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s-CO" sz="900" dirty="0">
                <a:solidFill>
                  <a:prstClr val="black"/>
                </a:solidFill>
                <a:ea typeface="ＭＳ Ｐゴシック" panose="020B0600070205080204" pitchFamily="34" charset="-128"/>
              </a:rPr>
              <a:t>Centro Zonal analiza su oferta en el territorio</a:t>
            </a:r>
          </a:p>
        </p:txBody>
      </p:sp>
      <p:sp>
        <p:nvSpPr>
          <p:cNvPr id="78" name="CuadroTexto 77"/>
          <p:cNvSpPr txBox="1"/>
          <p:nvPr/>
        </p:nvSpPr>
        <p:spPr>
          <a:xfrm>
            <a:off x="3256450" y="2782667"/>
            <a:ext cx="2245194" cy="36933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defRPr/>
            </a:pPr>
            <a:r>
              <a:rPr lang="es-CO" altLang="es-CO" sz="900">
                <a:solidFill>
                  <a:prstClr val="black"/>
                </a:solidFill>
              </a:rPr>
              <a:t>¿CZ tiene oferta de PI en el territorio requerido?</a:t>
            </a:r>
          </a:p>
        </p:txBody>
      </p:sp>
      <p:sp>
        <p:nvSpPr>
          <p:cNvPr id="79" name="Flecha abajo 78"/>
          <p:cNvSpPr>
            <a:spLocks noChangeArrowheads="1"/>
          </p:cNvSpPr>
          <p:nvPr/>
        </p:nvSpPr>
        <p:spPr bwMode="auto">
          <a:xfrm>
            <a:off x="4338973" y="2610324"/>
            <a:ext cx="131754" cy="126283"/>
          </a:xfrm>
          <a:prstGeom prst="downArrow">
            <a:avLst>
              <a:gd name="adj1" fmla="val 50000"/>
              <a:gd name="adj2" fmla="val 50002"/>
            </a:avLst>
          </a:prstGeom>
          <a:solidFill>
            <a:srgbClr val="FFFF00"/>
          </a:solidFill>
          <a:ln w="9525">
            <a:solidFill>
              <a:srgbClr val="77933C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algn="ctr">
              <a:defRPr/>
            </a:pPr>
            <a:endParaRPr lang="es-CO" altLang="es-ES_tradnl" sz="900">
              <a:solidFill>
                <a:srgbClr val="FFFFFF"/>
              </a:solidFill>
            </a:endParaRPr>
          </a:p>
        </p:txBody>
      </p:sp>
      <p:sp>
        <p:nvSpPr>
          <p:cNvPr id="80" name="CuadroTexto 79"/>
          <p:cNvSpPr txBox="1">
            <a:spLocks noChangeArrowheads="1"/>
          </p:cNvSpPr>
          <p:nvPr/>
        </p:nvSpPr>
        <p:spPr bwMode="auto">
          <a:xfrm>
            <a:off x="3509201" y="3466647"/>
            <a:ext cx="444321" cy="230832"/>
          </a:xfrm>
          <a:prstGeom prst="rect">
            <a:avLst/>
          </a:prstGeom>
          <a:gradFill rotWithShape="1">
            <a:gsLst>
              <a:gs pos="0">
                <a:srgbClr val="F0EAF9"/>
              </a:gs>
              <a:gs pos="64999">
                <a:srgbClr val="D9CBEE"/>
              </a:gs>
              <a:gs pos="100000">
                <a:srgbClr val="C9B5E8"/>
              </a:gs>
            </a:gsLst>
            <a:lin ang="5400000" scaled="1"/>
          </a:gradFill>
          <a:ln w="9525">
            <a:solidFill>
              <a:srgbClr val="7D60A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s-CO" sz="900" dirty="0">
                <a:solidFill>
                  <a:prstClr val="black"/>
                </a:solidFill>
              </a:rPr>
              <a:t>SI</a:t>
            </a:r>
          </a:p>
        </p:txBody>
      </p:sp>
      <p:sp>
        <p:nvSpPr>
          <p:cNvPr id="81" name="CuadroTexto 80"/>
          <p:cNvSpPr txBox="1">
            <a:spLocks noChangeArrowheads="1"/>
          </p:cNvSpPr>
          <p:nvPr/>
        </p:nvSpPr>
        <p:spPr bwMode="auto">
          <a:xfrm>
            <a:off x="4898229" y="3466647"/>
            <a:ext cx="445722" cy="230832"/>
          </a:xfrm>
          <a:prstGeom prst="rect">
            <a:avLst/>
          </a:prstGeom>
          <a:gradFill rotWithShape="1">
            <a:gsLst>
              <a:gs pos="0">
                <a:srgbClr val="F0EAF9"/>
              </a:gs>
              <a:gs pos="64999">
                <a:srgbClr val="D9CBEE"/>
              </a:gs>
              <a:gs pos="100000">
                <a:srgbClr val="C9B5E8"/>
              </a:gs>
            </a:gsLst>
            <a:lin ang="5400000" scaled="1"/>
          </a:gradFill>
          <a:ln w="9525">
            <a:solidFill>
              <a:srgbClr val="7D60A0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s-CO" sz="900" dirty="0">
                <a:solidFill>
                  <a:prstClr val="black"/>
                </a:solidFill>
              </a:rPr>
              <a:t>NO</a:t>
            </a:r>
          </a:p>
        </p:txBody>
      </p:sp>
      <p:sp>
        <p:nvSpPr>
          <p:cNvPr id="82" name="CuadroTexto 81"/>
          <p:cNvSpPr txBox="1">
            <a:spLocks noChangeArrowheads="1"/>
          </p:cNvSpPr>
          <p:nvPr/>
        </p:nvSpPr>
        <p:spPr bwMode="auto">
          <a:xfrm>
            <a:off x="2898084" y="3977794"/>
            <a:ext cx="1694587" cy="369332"/>
          </a:xfrm>
          <a:prstGeom prst="rect">
            <a:avLst/>
          </a:prstGeom>
          <a:gradFill rotWithShape="1">
            <a:gsLst>
              <a:gs pos="0">
                <a:srgbClr val="F5FFE6"/>
              </a:gs>
              <a:gs pos="64999">
                <a:srgbClr val="E4FDC2"/>
              </a:gs>
              <a:gs pos="100000">
                <a:srgbClr val="DAFDA7"/>
              </a:gs>
            </a:gsLst>
            <a:lin ang="5400000" scaled="1"/>
          </a:gradFill>
          <a:ln w="9525">
            <a:solidFill>
              <a:srgbClr val="98B954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defRPr/>
            </a:pPr>
            <a:r>
              <a:rPr lang="es-CO" altLang="es-CO" sz="900">
                <a:solidFill>
                  <a:srgbClr val="000000"/>
                </a:solidFill>
              </a:rPr>
              <a:t>Remite a la EAS para la asignación del cupo</a:t>
            </a:r>
          </a:p>
        </p:txBody>
      </p:sp>
      <p:grpSp>
        <p:nvGrpSpPr>
          <p:cNvPr id="83" name="Grupo 60"/>
          <p:cNvGrpSpPr>
            <a:grpSpLocks/>
          </p:cNvGrpSpPr>
          <p:nvPr/>
        </p:nvGrpSpPr>
        <p:grpSpPr bwMode="auto">
          <a:xfrm>
            <a:off x="5364976" y="2140068"/>
            <a:ext cx="532624" cy="1462484"/>
            <a:chOff x="2574464" y="1675029"/>
            <a:chExt cx="604158" cy="3950708"/>
          </a:xfrm>
        </p:grpSpPr>
        <p:cxnSp>
          <p:nvCxnSpPr>
            <p:cNvPr id="84" name="Conector recto 83"/>
            <p:cNvCxnSpPr>
              <a:cxnSpLocks noChangeShapeType="1"/>
            </p:cNvCxnSpPr>
            <p:nvPr/>
          </p:nvCxnSpPr>
          <p:spPr bwMode="auto">
            <a:xfrm flipH="1">
              <a:off x="2925830" y="1697773"/>
              <a:ext cx="25438" cy="3927964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" name="Conector recto de flecha 84"/>
            <p:cNvCxnSpPr>
              <a:cxnSpLocks noChangeShapeType="1"/>
            </p:cNvCxnSpPr>
            <p:nvPr/>
          </p:nvCxnSpPr>
          <p:spPr bwMode="auto">
            <a:xfrm flipV="1">
              <a:off x="2943318" y="1675029"/>
              <a:ext cx="235304" cy="22744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" name="Conector recto 85"/>
            <p:cNvCxnSpPr>
              <a:cxnSpLocks noChangeShapeType="1"/>
            </p:cNvCxnSpPr>
            <p:nvPr/>
          </p:nvCxnSpPr>
          <p:spPr bwMode="auto">
            <a:xfrm flipV="1">
              <a:off x="2574464" y="5615991"/>
              <a:ext cx="370445" cy="9746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7" name="CuadroTexto 86"/>
          <p:cNvSpPr txBox="1">
            <a:spLocks noChangeArrowheads="1"/>
          </p:cNvSpPr>
          <p:nvPr/>
        </p:nvSpPr>
        <p:spPr bwMode="auto">
          <a:xfrm>
            <a:off x="6008330" y="1859839"/>
            <a:ext cx="1914644" cy="369332"/>
          </a:xfrm>
          <a:prstGeom prst="rect">
            <a:avLst/>
          </a:prstGeom>
          <a:gradFill rotWithShape="1">
            <a:gsLst>
              <a:gs pos="0">
                <a:srgbClr val="F5FFE6"/>
              </a:gs>
              <a:gs pos="64999">
                <a:srgbClr val="E4FDC2"/>
              </a:gs>
              <a:gs pos="100000">
                <a:srgbClr val="DAFDA7"/>
              </a:gs>
            </a:gsLst>
            <a:lin ang="5400000" scaled="1"/>
          </a:gradFill>
          <a:ln w="9525">
            <a:solidFill>
              <a:srgbClr val="98B954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s-CO" sz="900" dirty="0">
                <a:solidFill>
                  <a:prstClr val="black"/>
                </a:solidFill>
              </a:rPr>
              <a:t>Regional sustenta necesidad de oferta</a:t>
            </a:r>
          </a:p>
        </p:txBody>
      </p:sp>
      <p:sp>
        <p:nvSpPr>
          <p:cNvPr id="88" name="CuadroTexto 87"/>
          <p:cNvSpPr txBox="1"/>
          <p:nvPr/>
        </p:nvSpPr>
        <p:spPr>
          <a:xfrm>
            <a:off x="6092586" y="3219612"/>
            <a:ext cx="1968387" cy="715089"/>
          </a:xfrm>
          <a:prstGeom prst="round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defRPr/>
            </a:pPr>
            <a:r>
              <a:rPr lang="es-CO" altLang="es-CO" sz="900">
                <a:solidFill>
                  <a:srgbClr val="000000"/>
                </a:solidFill>
              </a:rPr>
              <a:t>Seguimiento mensual por Dirección de Primera Infancia y Nutrición (análisis mensual de efectividad de vinculación)</a:t>
            </a:r>
            <a:endParaRPr lang="es-CO" altLang="es-CO" sz="900" b="1">
              <a:solidFill>
                <a:srgbClr val="000000"/>
              </a:solidFill>
            </a:endParaRPr>
          </a:p>
        </p:txBody>
      </p:sp>
      <p:sp>
        <p:nvSpPr>
          <p:cNvPr id="89" name="Flecha abajo 88"/>
          <p:cNvSpPr>
            <a:spLocks noChangeArrowheads="1"/>
          </p:cNvSpPr>
          <p:nvPr/>
        </p:nvSpPr>
        <p:spPr bwMode="auto">
          <a:xfrm>
            <a:off x="6899775" y="2333703"/>
            <a:ext cx="131754" cy="125081"/>
          </a:xfrm>
          <a:prstGeom prst="downArrow">
            <a:avLst>
              <a:gd name="adj1" fmla="val 50000"/>
              <a:gd name="adj2" fmla="val 50002"/>
            </a:avLst>
          </a:prstGeom>
          <a:solidFill>
            <a:srgbClr val="FFFF00"/>
          </a:solidFill>
          <a:ln w="9525">
            <a:solidFill>
              <a:srgbClr val="77933C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algn="ctr">
              <a:defRPr/>
            </a:pPr>
            <a:endParaRPr lang="es-CO" altLang="es-ES_tradnl" sz="900">
              <a:solidFill>
                <a:srgbClr val="FFFFFF"/>
              </a:solidFill>
            </a:endParaRPr>
          </a:p>
        </p:txBody>
      </p:sp>
      <p:sp>
        <p:nvSpPr>
          <p:cNvPr id="90" name="CuadroTexto 89"/>
          <p:cNvSpPr txBox="1">
            <a:spLocks noChangeArrowheads="1"/>
          </p:cNvSpPr>
          <p:nvPr/>
        </p:nvSpPr>
        <p:spPr bwMode="auto">
          <a:xfrm>
            <a:off x="6074207" y="2610324"/>
            <a:ext cx="1914644" cy="230832"/>
          </a:xfrm>
          <a:prstGeom prst="rect">
            <a:avLst/>
          </a:prstGeom>
          <a:gradFill rotWithShape="1">
            <a:gsLst>
              <a:gs pos="0">
                <a:srgbClr val="F5FFE6"/>
              </a:gs>
              <a:gs pos="64999">
                <a:srgbClr val="E4FDC2"/>
              </a:gs>
              <a:gs pos="100000">
                <a:srgbClr val="DAFDA7"/>
              </a:gs>
            </a:gsLst>
            <a:lin ang="5400000" scaled="1"/>
          </a:gradFill>
          <a:ln w="9525">
            <a:solidFill>
              <a:srgbClr val="98B954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s-CO" sz="900" dirty="0">
                <a:solidFill>
                  <a:prstClr val="black"/>
                </a:solidFill>
              </a:rPr>
              <a:t>DPI analiza los casos.</a:t>
            </a:r>
          </a:p>
        </p:txBody>
      </p:sp>
      <p:sp>
        <p:nvSpPr>
          <p:cNvPr id="91" name="CuadroTexto 90"/>
          <p:cNvSpPr txBox="1">
            <a:spLocks noChangeArrowheads="1"/>
          </p:cNvSpPr>
          <p:nvPr/>
        </p:nvSpPr>
        <p:spPr bwMode="auto">
          <a:xfrm>
            <a:off x="633029" y="1757609"/>
            <a:ext cx="1791300" cy="230832"/>
          </a:xfrm>
          <a:prstGeom prst="rect">
            <a:avLst/>
          </a:prstGeom>
          <a:gradFill rotWithShape="1">
            <a:gsLst>
              <a:gs pos="0">
                <a:srgbClr val="F5FFE6"/>
              </a:gs>
              <a:gs pos="64999">
                <a:srgbClr val="E4FDC2"/>
              </a:gs>
              <a:gs pos="100000">
                <a:srgbClr val="DAFDA7"/>
              </a:gs>
            </a:gsLst>
            <a:lin ang="5400000" scaled="1"/>
          </a:gradFill>
          <a:ln w="9525">
            <a:solidFill>
              <a:srgbClr val="98B954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algn="ctr">
              <a:defRPr/>
            </a:pPr>
            <a:r>
              <a:rPr lang="es-CO" altLang="es-CO" sz="900">
                <a:solidFill>
                  <a:srgbClr val="000000"/>
                </a:solidFill>
              </a:rPr>
              <a:t>Dirección Nutrición</a:t>
            </a:r>
          </a:p>
        </p:txBody>
      </p:sp>
      <p:sp>
        <p:nvSpPr>
          <p:cNvPr id="93" name="CuadroTexto 12"/>
          <p:cNvSpPr txBox="1">
            <a:spLocks noChangeArrowheads="1"/>
          </p:cNvSpPr>
          <p:nvPr/>
        </p:nvSpPr>
        <p:spPr bwMode="auto">
          <a:xfrm>
            <a:off x="4918937" y="4520570"/>
            <a:ext cx="272199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es-CO" altLang="es-CO" sz="900" b="1">
                <a:solidFill>
                  <a:prstClr val="black"/>
                </a:solidFill>
              </a:rPr>
              <a:t>DPI: </a:t>
            </a:r>
            <a:r>
              <a:rPr lang="es-CO" altLang="es-CO" sz="900">
                <a:solidFill>
                  <a:prstClr val="black"/>
                </a:solidFill>
              </a:rPr>
              <a:t>Dirección de Primera Infancia</a:t>
            </a:r>
          </a:p>
        </p:txBody>
      </p:sp>
      <p:sp>
        <p:nvSpPr>
          <p:cNvPr id="94" name="CuadroTexto 46"/>
          <p:cNvSpPr txBox="1">
            <a:spLocks noChangeArrowheads="1"/>
          </p:cNvSpPr>
          <p:nvPr/>
        </p:nvSpPr>
        <p:spPr bwMode="auto">
          <a:xfrm>
            <a:off x="4911928" y="4414732"/>
            <a:ext cx="2721990" cy="23083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s-CO" sz="900" b="1">
                <a:solidFill>
                  <a:prstClr val="black"/>
                </a:solidFill>
                <a:latin typeface="Calibri"/>
              </a:rPr>
              <a:t>EAS: </a:t>
            </a:r>
            <a:r>
              <a:rPr lang="es-CO" sz="900">
                <a:solidFill>
                  <a:prstClr val="black"/>
                </a:solidFill>
                <a:latin typeface="Calibri"/>
              </a:rPr>
              <a:t>Entidad Administradora de Servicio</a:t>
            </a:r>
          </a:p>
        </p:txBody>
      </p:sp>
    </p:spTree>
    <p:extLst>
      <p:ext uri="{BB962C8B-B14F-4D97-AF65-F5344CB8AC3E}">
        <p14:creationId xmlns:p14="http://schemas.microsoft.com/office/powerpoint/2010/main" val="417112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75583" y="117132"/>
            <a:ext cx="604258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25000"/>
            </a:pPr>
            <a:r>
              <a:rPr lang="es-ES" altLang="es-CO" sz="2000" b="1" dirty="0">
                <a:solidFill>
                  <a:srgbClr val="6EBC44"/>
                </a:solidFill>
                <a:latin typeface="Asap Bold"/>
                <a:cs typeface="Asap Bold"/>
                <a:sym typeface="Calibri" charset="0"/>
              </a:rPr>
              <a:t>Inquietud Actual Orientación para la vinculación de Niños y Niñas Extranjeros a Programas de Primera Infancia</a:t>
            </a:r>
          </a:p>
          <a:p>
            <a:pPr algn="ctr">
              <a:lnSpc>
                <a:spcPct val="90000"/>
              </a:lnSpc>
            </a:pPr>
            <a:endParaRPr lang="en-US" sz="2000" b="1" dirty="0">
              <a:solidFill>
                <a:srgbClr val="6EBC44"/>
              </a:solidFill>
              <a:latin typeface="Asap Bold"/>
              <a:cs typeface="Asap Bold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3184313" y="1390732"/>
            <a:ext cx="5714589" cy="2888660"/>
            <a:chOff x="744414" y="1633538"/>
            <a:chExt cx="8018586" cy="3630619"/>
          </a:xfrm>
        </p:grpSpPr>
        <p:sp>
          <p:nvSpPr>
            <p:cNvPr id="6" name="Elipse 5"/>
            <p:cNvSpPr>
              <a:spLocks noChangeArrowheads="1"/>
            </p:cNvSpPr>
            <p:nvPr/>
          </p:nvSpPr>
          <p:spPr bwMode="auto">
            <a:xfrm>
              <a:off x="744414" y="1633538"/>
              <a:ext cx="7893049" cy="163195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9pPr>
            </a:lstStyle>
            <a:p>
              <a:pPr algn="ctr">
                <a:defRPr/>
              </a:pPr>
              <a:endParaRPr lang="es-ES_tradnl" altLang="es-ES_tradnl" sz="1400">
                <a:solidFill>
                  <a:srgbClr val="FFFFFF"/>
                </a:solidFill>
              </a:endParaRPr>
            </a:p>
          </p:txBody>
        </p:sp>
        <p:sp>
          <p:nvSpPr>
            <p:cNvPr id="7" name="CuadroTexto 6"/>
            <p:cNvSpPr txBox="1">
              <a:spLocks noChangeArrowheads="1"/>
            </p:cNvSpPr>
            <p:nvPr/>
          </p:nvSpPr>
          <p:spPr bwMode="auto">
            <a:xfrm>
              <a:off x="1167911" y="2048962"/>
              <a:ext cx="6920488" cy="828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9pPr>
            </a:lstStyle>
            <a:p>
              <a:pPr algn="ctr"/>
              <a:r>
                <a:rPr lang="es-CO" altLang="es-CO" sz="1600" dirty="0">
                  <a:solidFill>
                    <a:prstClr val="black"/>
                  </a:solidFill>
                </a:rPr>
                <a:t>Memorando con racado No. S-2017-217431-0101 del 28 de Abril de 2017</a:t>
              </a:r>
            </a:p>
          </p:txBody>
        </p:sp>
        <p:sp>
          <p:nvSpPr>
            <p:cNvPr id="8" name="CuadroTexto 1"/>
            <p:cNvSpPr txBox="1">
              <a:spLocks noChangeArrowheads="1"/>
            </p:cNvSpPr>
            <p:nvPr/>
          </p:nvSpPr>
          <p:spPr bwMode="auto">
            <a:xfrm>
              <a:off x="798514" y="3738716"/>
              <a:ext cx="7964486" cy="1525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9pPr>
            </a:lstStyle>
            <a:p>
              <a:pPr algn="just"/>
              <a:r>
                <a:rPr lang="es-ES" altLang="es-CO" sz="1600" dirty="0">
                  <a:solidFill>
                    <a:prstClr val="black"/>
                  </a:solidFill>
                </a:rPr>
                <a:t>Es obligación del ICBF brindar atención en los programas de Primera Infancia a los niños y niñas extranjeros que se encuentran en territorio Colombiano en condición de vulneración, amenaza o inobservancia de sus derechos.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903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86045" y="1849923"/>
            <a:ext cx="43919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s-CO" altLang="es-CO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Infraestructura para atención a la Primera </a:t>
            </a:r>
            <a:r>
              <a:rPr lang="es-CO" altLang="es-CO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Infancia</a:t>
            </a:r>
          </a:p>
        </p:txBody>
      </p:sp>
    </p:spTree>
    <p:extLst>
      <p:ext uri="{BB962C8B-B14F-4D97-AF65-F5344CB8AC3E}">
        <p14:creationId xmlns:p14="http://schemas.microsoft.com/office/powerpoint/2010/main" val="243703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2 Grupo"/>
          <p:cNvGrpSpPr>
            <a:grpSpLocks/>
          </p:cNvGrpSpPr>
          <p:nvPr/>
        </p:nvGrpSpPr>
        <p:grpSpPr bwMode="auto">
          <a:xfrm>
            <a:off x="6350" y="1700213"/>
            <a:ext cx="2363788" cy="1738312"/>
            <a:chOff x="561226" y="10985481"/>
            <a:chExt cx="8366123" cy="5738813"/>
          </a:xfrm>
        </p:grpSpPr>
        <p:pic>
          <p:nvPicPr>
            <p:cNvPr id="8" name="3 Imagen" descr="IMG_8948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39"/>
            <a:stretch>
              <a:fillRect/>
            </a:stretch>
          </p:blipFill>
          <p:spPr bwMode="auto">
            <a:xfrm>
              <a:off x="561226" y="10985481"/>
              <a:ext cx="8366123" cy="5738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1 Título"/>
            <p:cNvSpPr txBox="1">
              <a:spLocks/>
            </p:cNvSpPr>
            <p:nvPr/>
          </p:nvSpPr>
          <p:spPr bwMode="auto">
            <a:xfrm>
              <a:off x="2595778" y="15429851"/>
              <a:ext cx="5789611" cy="852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r" eaLnBrk="1" hangingPunct="1">
                <a:lnSpc>
                  <a:spcPct val="80000"/>
                </a:lnSpc>
              </a:pPr>
              <a:r>
                <a:rPr lang="es-ES_tradnl" altLang="es-CO" sz="1200">
                  <a:solidFill>
                    <a:schemeClr val="bg1"/>
                  </a:solidFill>
                </a:rPr>
                <a:t>… un espacio para socializar…  </a:t>
              </a:r>
              <a:endParaRPr lang="es-ES" altLang="es-CO" sz="1200">
                <a:solidFill>
                  <a:schemeClr val="bg1"/>
                </a:solidFill>
              </a:endParaRPr>
            </a:p>
          </p:txBody>
        </p:sp>
      </p:grpSp>
      <p:pic>
        <p:nvPicPr>
          <p:cNvPr id="10" name="36 Imagen" descr="DSC0379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93"/>
          <a:stretch>
            <a:fillRect/>
          </a:stretch>
        </p:blipFill>
        <p:spPr bwMode="auto">
          <a:xfrm>
            <a:off x="0" y="0"/>
            <a:ext cx="2363788" cy="159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8 Imagen" descr="IMG_8959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3375996"/>
            <a:ext cx="2363788" cy="1767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1 Título"/>
          <p:cNvSpPr txBox="1">
            <a:spLocks/>
          </p:cNvSpPr>
          <p:nvPr/>
        </p:nvSpPr>
        <p:spPr bwMode="auto">
          <a:xfrm>
            <a:off x="300038" y="-61466"/>
            <a:ext cx="206375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lnSpc>
                <a:spcPct val="80000"/>
              </a:lnSpc>
            </a:pPr>
            <a:r>
              <a:rPr lang="es-ES_tradnl" altLang="es-CO" sz="1400" dirty="0">
                <a:solidFill>
                  <a:srgbClr val="FFFFFF"/>
                </a:solidFill>
              </a:rPr>
              <a:t>Una construcción…  </a:t>
            </a:r>
            <a:endParaRPr lang="es-ES" altLang="es-CO" sz="1400" dirty="0">
              <a:solidFill>
                <a:srgbClr val="FFFFFF"/>
              </a:solidFill>
            </a:endParaRPr>
          </a:p>
        </p:txBody>
      </p:sp>
      <p:sp>
        <p:nvSpPr>
          <p:cNvPr id="14" name="1 Título"/>
          <p:cNvSpPr txBox="1">
            <a:spLocks/>
          </p:cNvSpPr>
          <p:nvPr/>
        </p:nvSpPr>
        <p:spPr bwMode="auto">
          <a:xfrm>
            <a:off x="1023211" y="3926030"/>
            <a:ext cx="11938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lnSpc>
                <a:spcPct val="80000"/>
              </a:lnSpc>
            </a:pPr>
            <a:r>
              <a:rPr lang="es-ES_tradnl" altLang="es-CO" sz="1200" dirty="0">
                <a:solidFill>
                  <a:schemeClr val="bg1"/>
                </a:solidFill>
              </a:rPr>
              <a:t>… un espacio para sonreír</a:t>
            </a:r>
            <a:endParaRPr lang="es-ES" altLang="es-CO" sz="1200" dirty="0">
              <a:solidFill>
                <a:schemeClr val="bg1"/>
              </a:solidFill>
            </a:endParaRPr>
          </a:p>
        </p:txBody>
      </p:sp>
      <p:sp>
        <p:nvSpPr>
          <p:cNvPr id="16" name="TextBox 5"/>
          <p:cNvSpPr txBox="1"/>
          <p:nvPr/>
        </p:nvSpPr>
        <p:spPr>
          <a:xfrm>
            <a:off x="2458273" y="95880"/>
            <a:ext cx="668572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b="1" dirty="0" smtClean="0">
                <a:solidFill>
                  <a:srgbClr val="6EBC44"/>
                </a:solidFill>
                <a:latin typeface="Asap Bold"/>
                <a:cs typeface="Asap Bold"/>
              </a:rPr>
              <a:t>Normatividad de Primera Infancia</a:t>
            </a:r>
            <a:endParaRPr lang="en-US" sz="3200" b="1" dirty="0">
              <a:solidFill>
                <a:srgbClr val="6EBC44"/>
              </a:solidFill>
              <a:latin typeface="Asap Bold"/>
              <a:cs typeface="Asap Bold"/>
            </a:endParaRPr>
          </a:p>
        </p:txBody>
      </p:sp>
      <p:sp>
        <p:nvSpPr>
          <p:cNvPr id="17" name="Rectángulo 16"/>
          <p:cNvSpPr>
            <a:spLocks noChangeArrowheads="1"/>
          </p:cNvSpPr>
          <p:nvPr/>
        </p:nvSpPr>
        <p:spPr bwMode="auto">
          <a:xfrm>
            <a:off x="3213636" y="1038873"/>
            <a:ext cx="1584718" cy="558264"/>
          </a:xfrm>
          <a:prstGeom prst="rect">
            <a:avLst/>
          </a:prstGeom>
          <a:solidFill>
            <a:schemeClr val="bg1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s-CO" dirty="0">
                <a:latin typeface="+mn-lt"/>
                <a:ea typeface="+mn-ea"/>
              </a:rPr>
              <a:t>Ley </a:t>
            </a:r>
            <a:r>
              <a:rPr lang="es-CO" dirty="0" smtClean="0"/>
              <a:t>1804</a:t>
            </a:r>
            <a:r>
              <a:rPr lang="es-CO" dirty="0" smtClean="0">
                <a:latin typeface="+mn-lt"/>
                <a:ea typeface="+mn-ea"/>
              </a:rPr>
              <a:t> </a:t>
            </a:r>
            <a:r>
              <a:rPr lang="es-CO" dirty="0">
                <a:latin typeface="+mn-lt"/>
                <a:ea typeface="+mn-ea"/>
              </a:rPr>
              <a:t>de </a:t>
            </a:r>
            <a:r>
              <a:rPr lang="es-CO" dirty="0" smtClean="0">
                <a:latin typeface="+mn-lt"/>
                <a:ea typeface="+mn-ea"/>
              </a:rPr>
              <a:t>2016</a:t>
            </a:r>
            <a:endParaRPr lang="es-CO" dirty="0">
              <a:latin typeface="+mn-lt"/>
              <a:ea typeface="+mn-ea"/>
            </a:endParaRPr>
          </a:p>
        </p:txBody>
      </p:sp>
      <p:sp>
        <p:nvSpPr>
          <p:cNvPr id="18" name="Cerrar llave 17"/>
          <p:cNvSpPr>
            <a:spLocks/>
          </p:cNvSpPr>
          <p:nvPr/>
        </p:nvSpPr>
        <p:spPr bwMode="auto">
          <a:xfrm>
            <a:off x="5074829" y="657149"/>
            <a:ext cx="96838" cy="1781674"/>
          </a:xfrm>
          <a:prstGeom prst="rightBrace">
            <a:avLst>
              <a:gd name="adj1" fmla="val 8348"/>
              <a:gd name="adj2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s-CO">
              <a:latin typeface="+mn-lt"/>
              <a:ea typeface="+mn-ea"/>
            </a:endParaRPr>
          </a:p>
        </p:txBody>
      </p:sp>
      <p:sp>
        <p:nvSpPr>
          <p:cNvPr id="19" name="Rectángulo 4"/>
          <p:cNvSpPr>
            <a:spLocks noChangeArrowheads="1"/>
          </p:cNvSpPr>
          <p:nvPr/>
        </p:nvSpPr>
        <p:spPr bwMode="auto">
          <a:xfrm>
            <a:off x="5081179" y="1061576"/>
            <a:ext cx="3408084" cy="127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es-ES" altLang="es-CO" sz="1100" dirty="0" smtClean="0">
                <a:cs typeface="Calibri" panose="020F0502020204030204" pitchFamily="34" charset="0"/>
              </a:rPr>
              <a:t>Se </a:t>
            </a:r>
            <a:r>
              <a:rPr lang="es-ES" altLang="es-CO" sz="1100" dirty="0">
                <a:cs typeface="Calibri" panose="020F0502020204030204" pitchFamily="34" charset="0"/>
              </a:rPr>
              <a:t>considera como el conjunto de acciones intersectoriales, intencionadas, relacionales y efectivas encaminadas a asegurar que en cada uno de los entornos en los que transcurre la vida de niños y niñas, existan las condiciones humanas, sociales y materiales para garantizar la promoción y potenciación de su desarrollo. </a:t>
            </a:r>
            <a:endParaRPr lang="es-CO" altLang="es-CO" sz="1100" dirty="0">
              <a:cs typeface="Calibri" panose="020F0502020204030204" pitchFamily="34" charset="0"/>
            </a:endParaRPr>
          </a:p>
        </p:txBody>
      </p:sp>
      <p:sp>
        <p:nvSpPr>
          <p:cNvPr id="20" name="Rectángulo 19"/>
          <p:cNvSpPr>
            <a:spLocks noChangeArrowheads="1"/>
          </p:cNvSpPr>
          <p:nvPr/>
        </p:nvSpPr>
        <p:spPr bwMode="auto">
          <a:xfrm>
            <a:off x="3213636" y="3199478"/>
            <a:ext cx="1580398" cy="726552"/>
          </a:xfrm>
          <a:prstGeom prst="rect">
            <a:avLst/>
          </a:prstGeom>
          <a:solidFill>
            <a:schemeClr val="bg1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s-CO" dirty="0" smtClean="0"/>
              <a:t>Decreto 987</a:t>
            </a:r>
            <a:r>
              <a:rPr lang="es-CO" dirty="0" smtClean="0">
                <a:latin typeface="+mn-lt"/>
                <a:ea typeface="+mn-ea"/>
              </a:rPr>
              <a:t> 2012 Articulo 28</a:t>
            </a:r>
            <a:endParaRPr lang="es-CO" dirty="0">
              <a:latin typeface="+mn-lt"/>
              <a:ea typeface="+mn-ea"/>
            </a:endParaRPr>
          </a:p>
        </p:txBody>
      </p:sp>
      <p:sp>
        <p:nvSpPr>
          <p:cNvPr id="21" name="Cerrar llave 20"/>
          <p:cNvSpPr>
            <a:spLocks/>
          </p:cNvSpPr>
          <p:nvPr/>
        </p:nvSpPr>
        <p:spPr bwMode="auto">
          <a:xfrm>
            <a:off x="5074829" y="2652855"/>
            <a:ext cx="96838" cy="1401762"/>
          </a:xfrm>
          <a:prstGeom prst="rightBrace">
            <a:avLst>
              <a:gd name="adj1" fmla="val 8310"/>
              <a:gd name="adj2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s-CO">
              <a:latin typeface="+mn-lt"/>
              <a:ea typeface="+mn-ea"/>
            </a:endParaRPr>
          </a:p>
        </p:txBody>
      </p:sp>
      <p:sp>
        <p:nvSpPr>
          <p:cNvPr id="22" name="Rectángulo 19"/>
          <p:cNvSpPr>
            <a:spLocks noChangeArrowheads="1"/>
          </p:cNvSpPr>
          <p:nvPr/>
        </p:nvSpPr>
        <p:spPr bwMode="auto">
          <a:xfrm>
            <a:off x="5074829" y="2821998"/>
            <a:ext cx="3271462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es-ES" altLang="es-CO" sz="1100" dirty="0" smtClean="0"/>
              <a:t>Definir </a:t>
            </a:r>
            <a:r>
              <a:rPr lang="es-ES" altLang="es-CO" sz="1100" dirty="0"/>
              <a:t>las políticas y lineamientos de diseño, construcción y mejoramiento de la infraestructura de Primera Infancia conforme a los parámetros establecidos por la Comisión Intersectorial de Primera Infancia frente a Estándares y Rutas de </a:t>
            </a:r>
            <a:r>
              <a:rPr lang="es-ES" altLang="es-CO" sz="1100" dirty="0" smtClean="0"/>
              <a:t>Atención. </a:t>
            </a:r>
            <a:endParaRPr lang="es-CO" altLang="es-CO" sz="1100" dirty="0"/>
          </a:p>
        </p:txBody>
      </p:sp>
    </p:spTree>
    <p:extLst>
      <p:ext uri="{BB962C8B-B14F-4D97-AF65-F5344CB8AC3E}">
        <p14:creationId xmlns:p14="http://schemas.microsoft.com/office/powerpoint/2010/main" val="29752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2 Grupo"/>
          <p:cNvGrpSpPr>
            <a:grpSpLocks/>
          </p:cNvGrpSpPr>
          <p:nvPr/>
        </p:nvGrpSpPr>
        <p:grpSpPr bwMode="auto">
          <a:xfrm>
            <a:off x="6350" y="1700213"/>
            <a:ext cx="2363788" cy="1738312"/>
            <a:chOff x="561226" y="10985481"/>
            <a:chExt cx="8366123" cy="5738813"/>
          </a:xfrm>
        </p:grpSpPr>
        <p:pic>
          <p:nvPicPr>
            <p:cNvPr id="8" name="3 Imagen" descr="IMG_8948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39"/>
            <a:stretch>
              <a:fillRect/>
            </a:stretch>
          </p:blipFill>
          <p:spPr bwMode="auto">
            <a:xfrm>
              <a:off x="561226" y="10985481"/>
              <a:ext cx="8366123" cy="5738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1 Título"/>
            <p:cNvSpPr txBox="1">
              <a:spLocks/>
            </p:cNvSpPr>
            <p:nvPr/>
          </p:nvSpPr>
          <p:spPr bwMode="auto">
            <a:xfrm>
              <a:off x="2595778" y="15429851"/>
              <a:ext cx="5789611" cy="852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r" eaLnBrk="1" hangingPunct="1">
                <a:lnSpc>
                  <a:spcPct val="80000"/>
                </a:lnSpc>
              </a:pPr>
              <a:r>
                <a:rPr lang="es-ES_tradnl" altLang="es-CO" sz="1200">
                  <a:solidFill>
                    <a:schemeClr val="bg1"/>
                  </a:solidFill>
                </a:rPr>
                <a:t>… un espacio para socializar…  </a:t>
              </a:r>
              <a:endParaRPr lang="es-ES" altLang="es-CO" sz="1200">
                <a:solidFill>
                  <a:schemeClr val="bg1"/>
                </a:solidFill>
              </a:endParaRPr>
            </a:p>
          </p:txBody>
        </p:sp>
      </p:grpSp>
      <p:pic>
        <p:nvPicPr>
          <p:cNvPr id="10" name="36 Imagen" descr="DSC0379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93"/>
          <a:stretch>
            <a:fillRect/>
          </a:stretch>
        </p:blipFill>
        <p:spPr bwMode="auto">
          <a:xfrm>
            <a:off x="0" y="0"/>
            <a:ext cx="2363788" cy="159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8 Imagen" descr="IMG_8959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3375996"/>
            <a:ext cx="2363788" cy="1767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5 Rectángulo"/>
          <p:cNvSpPr>
            <a:spLocks/>
          </p:cNvSpPr>
          <p:nvPr/>
        </p:nvSpPr>
        <p:spPr bwMode="auto">
          <a:xfrm>
            <a:off x="2581774" y="1000635"/>
            <a:ext cx="6344239" cy="3693319"/>
          </a:xfrm>
          <a:custGeom>
            <a:avLst/>
            <a:gdLst>
              <a:gd name="T0" fmla="*/ 0 w 5555672"/>
              <a:gd name="T1" fmla="*/ 493444 h 3499815"/>
              <a:gd name="T2" fmla="*/ 3034461 w 5555672"/>
              <a:gd name="T3" fmla="*/ 0 h 3499815"/>
              <a:gd name="T4" fmla="*/ 5556250 w 5555672"/>
              <a:gd name="T5" fmla="*/ 2015913 h 3499815"/>
              <a:gd name="T6" fmla="*/ 2272381 w 5555672"/>
              <a:gd name="T7" fmla="*/ 2308324 h 3499815"/>
              <a:gd name="T8" fmla="*/ 0 w 5555672"/>
              <a:gd name="T9" fmla="*/ 493444 h 34998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555672"/>
              <a:gd name="T16" fmla="*/ 0 h 3499815"/>
              <a:gd name="T17" fmla="*/ 5555672 w 5555672"/>
              <a:gd name="T18" fmla="*/ 3499815 h 349981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555672" h="3499815">
                <a:moveTo>
                  <a:pt x="0" y="748146"/>
                </a:moveTo>
                <a:lnTo>
                  <a:pt x="3034145" y="0"/>
                </a:lnTo>
                <a:lnTo>
                  <a:pt x="5555672" y="3056470"/>
                </a:lnTo>
                <a:lnTo>
                  <a:pt x="2272145" y="3499815"/>
                </a:lnTo>
                <a:lnTo>
                  <a:pt x="0" y="748146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just"/>
            <a:r>
              <a:rPr lang="es-ES_tradnl" altLang="es-CO" dirty="0">
                <a:latin typeface="Calibri" charset="0"/>
                <a:ea typeface="MS PGothic" charset="-128"/>
              </a:rPr>
              <a:t>Una unidad de servicio es un espacio proyectado y  construido en el marco de las acciones planificadas de la Estrategia de Cero a Siempre, para promover y garantizar el desarrollo infantil de las niñas y niños en primera infancia</a:t>
            </a:r>
            <a:r>
              <a:rPr lang="es-ES_tradnl" altLang="es-CO" dirty="0" smtClean="0">
                <a:latin typeface="Calibri" charset="0"/>
                <a:ea typeface="MS PGothic" charset="-128"/>
              </a:rPr>
              <a:t>.</a:t>
            </a:r>
          </a:p>
          <a:p>
            <a:pPr algn="just"/>
            <a:endParaRPr lang="es-ES_tradnl" altLang="es-CO" dirty="0">
              <a:latin typeface="Calibri" charset="0"/>
              <a:ea typeface="MS PGothic" charset="-128"/>
            </a:endParaRPr>
          </a:p>
          <a:p>
            <a:pPr algn="just"/>
            <a:r>
              <a:rPr lang="es-ES_tradnl" altLang="es-CO" b="1" dirty="0">
                <a:cs typeface="Arial" panose="020B0604020202020204" pitchFamily="34" charset="0"/>
              </a:rPr>
              <a:t>Modalidad institucional:</a:t>
            </a:r>
          </a:p>
          <a:p>
            <a:pPr marL="625475" indent="-355600" algn="just">
              <a:buFont typeface="Wingdings" panose="05000000000000000000" pitchFamily="2" charset="2"/>
              <a:buChar char="v"/>
            </a:pPr>
            <a:r>
              <a:rPr lang="es-ES_tradnl" altLang="es-CO" dirty="0">
                <a:cs typeface="Arial" panose="020B0604020202020204" pitchFamily="34" charset="0"/>
              </a:rPr>
              <a:t>Centro de Desarrollo Infantil – CDI</a:t>
            </a:r>
          </a:p>
          <a:p>
            <a:pPr marL="625475" indent="-355600" algn="just">
              <a:buFont typeface="Wingdings" panose="05000000000000000000" pitchFamily="2" charset="2"/>
              <a:buChar char="v"/>
            </a:pPr>
            <a:r>
              <a:rPr lang="es-ES_tradnl" altLang="es-CO" dirty="0" smtClean="0">
                <a:cs typeface="Arial" panose="020B0604020202020204" pitchFamily="34" charset="0"/>
              </a:rPr>
              <a:t>Hogares Infantiles – HI</a:t>
            </a:r>
          </a:p>
          <a:p>
            <a:pPr marL="625475" indent="-355600" algn="just">
              <a:buFont typeface="Wingdings" panose="05000000000000000000" pitchFamily="2" charset="2"/>
              <a:buChar char="v"/>
            </a:pPr>
            <a:r>
              <a:rPr lang="es-ES_tradnl" altLang="es-CO" dirty="0" smtClean="0">
                <a:cs typeface="Arial" panose="020B0604020202020204" pitchFamily="34" charset="0"/>
              </a:rPr>
              <a:t>Hogares Empresariales</a:t>
            </a:r>
            <a:endParaRPr lang="es-ES_tradnl" altLang="es-CO" dirty="0">
              <a:cs typeface="Arial" panose="020B0604020202020204" pitchFamily="34" charset="0"/>
            </a:endParaRPr>
          </a:p>
          <a:p>
            <a:pPr marL="625475" indent="-355600" algn="just">
              <a:buFont typeface="Wingdings" panose="05000000000000000000" pitchFamily="2" charset="2"/>
              <a:buChar char="v"/>
            </a:pPr>
            <a:r>
              <a:rPr lang="es-ES_tradnl" altLang="es-CO" dirty="0" smtClean="0">
                <a:cs typeface="Arial" panose="020B0604020202020204" pitchFamily="34" charset="0"/>
              </a:rPr>
              <a:t>Hogares Múltiples</a:t>
            </a:r>
            <a:endParaRPr lang="es-ES_tradnl" altLang="es-CO" dirty="0">
              <a:cs typeface="Arial" panose="020B0604020202020204" pitchFamily="34" charset="0"/>
            </a:endParaRPr>
          </a:p>
          <a:p>
            <a:pPr marL="625475" indent="-355600" algn="just">
              <a:buFont typeface="Wingdings" panose="05000000000000000000" pitchFamily="2" charset="2"/>
              <a:buChar char="v"/>
            </a:pPr>
            <a:r>
              <a:rPr lang="es-ES_tradnl" altLang="es-CO" dirty="0" smtClean="0">
                <a:cs typeface="Arial" panose="020B0604020202020204" pitchFamily="34" charset="0"/>
              </a:rPr>
              <a:t>Jardines Sociales</a:t>
            </a:r>
            <a:endParaRPr lang="es-ES_tradnl" altLang="es-CO" dirty="0">
              <a:cs typeface="Arial" panose="020B0604020202020204" pitchFamily="34" charset="0"/>
            </a:endParaRPr>
          </a:p>
          <a:p>
            <a:pPr marL="625475" indent="-355600" algn="just">
              <a:buFont typeface="Wingdings" panose="05000000000000000000" pitchFamily="2" charset="2"/>
              <a:buChar char="v"/>
            </a:pPr>
            <a:r>
              <a:rPr lang="es-ES_tradnl" altLang="es-CO" dirty="0" smtClean="0">
                <a:cs typeface="Arial" panose="020B0604020202020204" pitchFamily="34" charset="0"/>
              </a:rPr>
              <a:t>Atención </a:t>
            </a:r>
            <a:r>
              <a:rPr lang="es-ES_tradnl" altLang="es-CO" dirty="0">
                <a:cs typeface="Arial" panose="020B0604020202020204" pitchFamily="34" charset="0"/>
              </a:rPr>
              <a:t>a Primera Infancia en Centros de Reclusión</a:t>
            </a:r>
          </a:p>
          <a:p>
            <a:pPr algn="just"/>
            <a:endParaRPr lang="es-ES_tradnl" altLang="es-CO" dirty="0">
              <a:latin typeface="Calibri" charset="0"/>
              <a:ea typeface="MS PGothic" charset="-128"/>
            </a:endParaRPr>
          </a:p>
        </p:txBody>
      </p:sp>
      <p:sp>
        <p:nvSpPr>
          <p:cNvPr id="13" name="1 Título"/>
          <p:cNvSpPr txBox="1">
            <a:spLocks/>
          </p:cNvSpPr>
          <p:nvPr/>
        </p:nvSpPr>
        <p:spPr bwMode="auto">
          <a:xfrm>
            <a:off x="300038" y="-61466"/>
            <a:ext cx="206375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lnSpc>
                <a:spcPct val="80000"/>
              </a:lnSpc>
            </a:pPr>
            <a:r>
              <a:rPr lang="es-ES_tradnl" altLang="es-CO" sz="1400" dirty="0">
                <a:solidFill>
                  <a:srgbClr val="FFFFFF"/>
                </a:solidFill>
              </a:rPr>
              <a:t>Una construcción…  </a:t>
            </a:r>
            <a:endParaRPr lang="es-ES" altLang="es-CO" sz="1400" dirty="0">
              <a:solidFill>
                <a:srgbClr val="FFFFFF"/>
              </a:solidFill>
            </a:endParaRPr>
          </a:p>
        </p:txBody>
      </p:sp>
      <p:sp>
        <p:nvSpPr>
          <p:cNvPr id="14" name="1 Título"/>
          <p:cNvSpPr txBox="1">
            <a:spLocks/>
          </p:cNvSpPr>
          <p:nvPr/>
        </p:nvSpPr>
        <p:spPr bwMode="auto">
          <a:xfrm>
            <a:off x="1023211" y="3926030"/>
            <a:ext cx="11938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lnSpc>
                <a:spcPct val="80000"/>
              </a:lnSpc>
            </a:pPr>
            <a:r>
              <a:rPr lang="es-ES_tradnl" altLang="es-CO" sz="1200" dirty="0">
                <a:solidFill>
                  <a:schemeClr val="bg1"/>
                </a:solidFill>
              </a:rPr>
              <a:t>… un espacio para sonreír</a:t>
            </a:r>
            <a:endParaRPr lang="es-ES" altLang="es-CO" sz="1200" dirty="0">
              <a:solidFill>
                <a:schemeClr val="bg1"/>
              </a:solidFill>
            </a:endParaRPr>
          </a:p>
        </p:txBody>
      </p:sp>
      <p:sp>
        <p:nvSpPr>
          <p:cNvPr id="15" name="TextBox 3"/>
          <p:cNvSpPr txBox="1"/>
          <p:nvPr/>
        </p:nvSpPr>
        <p:spPr>
          <a:xfrm>
            <a:off x="5361272" y="158565"/>
            <a:ext cx="378272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s-CO" sz="2800" b="1" dirty="0" smtClean="0">
                <a:solidFill>
                  <a:srgbClr val="6EBC44"/>
                </a:solidFill>
                <a:latin typeface="Asap Bold"/>
                <a:cs typeface="Asap Bold"/>
              </a:rPr>
              <a:t>Infraestructura</a:t>
            </a:r>
            <a:endParaRPr lang="en-US" sz="2800" b="1" dirty="0">
              <a:solidFill>
                <a:srgbClr val="6EBC44"/>
              </a:solidFill>
              <a:latin typeface="Asap Bold"/>
              <a:cs typeface="Asap Bold"/>
            </a:endParaRPr>
          </a:p>
        </p:txBody>
      </p:sp>
    </p:spTree>
    <p:extLst>
      <p:ext uri="{BB962C8B-B14F-4D97-AF65-F5344CB8AC3E}">
        <p14:creationId xmlns:p14="http://schemas.microsoft.com/office/powerpoint/2010/main" val="379720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563802" y="1058644"/>
            <a:ext cx="7503195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s-CO" b="1" dirty="0"/>
              <a:t>INFRAESTRUCTURA EXISTENTE</a:t>
            </a:r>
          </a:p>
          <a:p>
            <a:pPr>
              <a:defRPr/>
            </a:pPr>
            <a:endParaRPr lang="es-CO" sz="1000" dirty="0"/>
          </a:p>
          <a:p>
            <a:pPr>
              <a:defRPr/>
            </a:pPr>
            <a:r>
              <a:rPr lang="es-CO" dirty="0"/>
              <a:t>CDI y Hogares Infantiles propiedad del </a:t>
            </a:r>
            <a:r>
              <a:rPr lang="es-CO" dirty="0" smtClean="0"/>
              <a:t>ICBF (505 UDS)</a:t>
            </a:r>
            <a:endParaRPr lang="es-CO" dirty="0"/>
          </a:p>
          <a:p>
            <a:pPr>
              <a:defRPr/>
            </a:pPr>
            <a:endParaRPr lang="es-CO" sz="700" dirty="0"/>
          </a:p>
          <a:p>
            <a:pPr marL="285750" indent="-285750">
              <a:buFontTx/>
              <a:buChar char="-"/>
              <a:defRPr/>
            </a:pPr>
            <a:r>
              <a:rPr lang="es-CO" dirty="0"/>
              <a:t>Identificación de necesidades (Matriz</a:t>
            </a:r>
            <a:r>
              <a:rPr lang="es-CO" dirty="0" smtClean="0"/>
              <a:t>)</a:t>
            </a:r>
            <a:endParaRPr lang="es-CO" dirty="0"/>
          </a:p>
          <a:p>
            <a:pPr>
              <a:defRPr/>
            </a:pPr>
            <a:endParaRPr lang="es-CO" b="1" dirty="0"/>
          </a:p>
          <a:p>
            <a:pPr>
              <a:defRPr/>
            </a:pPr>
            <a:endParaRPr lang="es-CO" b="1" dirty="0" smtClean="0"/>
          </a:p>
          <a:p>
            <a:pPr>
              <a:defRPr/>
            </a:pPr>
            <a:endParaRPr lang="es-CO" sz="600" b="1" dirty="0" smtClean="0"/>
          </a:p>
          <a:p>
            <a:pPr>
              <a:defRPr/>
            </a:pPr>
            <a:endParaRPr lang="es-CO" b="1" dirty="0" smtClean="0"/>
          </a:p>
          <a:p>
            <a:pPr marL="285750" indent="-285750">
              <a:buFontTx/>
              <a:buChar char="-"/>
              <a:defRPr/>
            </a:pPr>
            <a:endParaRPr lang="es-CO" sz="1100" dirty="0" smtClean="0"/>
          </a:p>
          <a:p>
            <a:pPr marL="285750" indent="-285750">
              <a:buFontTx/>
              <a:buChar char="-"/>
              <a:defRPr/>
            </a:pPr>
            <a:r>
              <a:rPr lang="es-CO" dirty="0" smtClean="0"/>
              <a:t>Priorización intervenciones </a:t>
            </a:r>
          </a:p>
          <a:p>
            <a:pPr marL="285750" indent="-285750">
              <a:buFontTx/>
              <a:buChar char="-"/>
              <a:defRPr/>
            </a:pPr>
            <a:r>
              <a:rPr lang="es-CO" dirty="0" smtClean="0"/>
              <a:t>Articulación contingencia (traslado, aislamiento)</a:t>
            </a:r>
            <a:endParaRPr lang="es-CO" dirty="0"/>
          </a:p>
          <a:p>
            <a:pPr marL="285750" indent="-285750">
              <a:buFontTx/>
              <a:buChar char="-"/>
              <a:defRPr/>
            </a:pPr>
            <a:endParaRPr lang="es-CO" dirty="0"/>
          </a:p>
        </p:txBody>
      </p:sp>
      <p:sp>
        <p:nvSpPr>
          <p:cNvPr id="8" name="TextBox 3"/>
          <p:cNvSpPr txBox="1"/>
          <p:nvPr/>
        </p:nvSpPr>
        <p:spPr>
          <a:xfrm>
            <a:off x="5361272" y="158565"/>
            <a:ext cx="378272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s-CO" sz="2800" b="1" dirty="0" smtClean="0">
                <a:solidFill>
                  <a:srgbClr val="6EBC44"/>
                </a:solidFill>
                <a:latin typeface="Asap Bold"/>
                <a:cs typeface="Asap Bold"/>
              </a:rPr>
              <a:t>Infraestructura</a:t>
            </a:r>
            <a:endParaRPr lang="en-US" sz="2800" b="1" dirty="0">
              <a:solidFill>
                <a:srgbClr val="6EBC44"/>
              </a:solidFill>
              <a:latin typeface="Asap Bold"/>
              <a:cs typeface="Asap Bold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237" y="2382478"/>
            <a:ext cx="7628324" cy="84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37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/>
          <p:cNvSpPr txBox="1"/>
          <p:nvPr/>
        </p:nvSpPr>
        <p:spPr>
          <a:xfrm>
            <a:off x="2608928" y="175469"/>
            <a:ext cx="520004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s-CO" sz="2800" b="1" dirty="0" smtClean="0">
                <a:solidFill>
                  <a:srgbClr val="6EBC44"/>
                </a:solidFill>
                <a:latin typeface="Asap Bold"/>
                <a:cs typeface="Asap Bold"/>
              </a:rPr>
              <a:t>Matriz de Necesidades</a:t>
            </a:r>
            <a:endParaRPr lang="en-US" sz="2800" b="1" dirty="0">
              <a:solidFill>
                <a:srgbClr val="6EBC44"/>
              </a:solidFill>
              <a:latin typeface="Asap Bold"/>
              <a:cs typeface="Asap Bold"/>
            </a:endParaRPr>
          </a:p>
        </p:txBody>
      </p:sp>
      <p:pic>
        <p:nvPicPr>
          <p:cNvPr id="11" name="Imagen 10" descr="ICBFNEW">
            <a:extLst>
              <a:ext uri="{FF2B5EF4-FFF2-40B4-BE49-F238E27FC236}">
                <a16:creationId xmlns:a16="http://schemas.microsoft.com/office/drawing/2014/main" xmlns="" id="{00000000-0008-0000-0000-000002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4610" y="683038"/>
            <a:ext cx="918166" cy="663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6241580"/>
              </p:ext>
            </p:extLst>
          </p:nvPr>
        </p:nvGraphicFramePr>
        <p:xfrm>
          <a:off x="1615440" y="604838"/>
          <a:ext cx="7528560" cy="3932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Hoja de cálculo" r:id="rId5" imgW="13175058" imgH="8496213" progId="Excel.Sheet.12">
                  <p:embed/>
                </p:oleObj>
              </mc:Choice>
              <mc:Fallback>
                <p:oleObj name="Hoja de cálculo" r:id="rId5" imgW="13175058" imgH="849621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15440" y="604838"/>
                        <a:ext cx="7528560" cy="3932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570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66133" y="102726"/>
            <a:ext cx="8356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rgbClr val="6EBC44"/>
                </a:solidFill>
                <a:latin typeface="Asap Bold"/>
                <a:cs typeface="Asap Bold"/>
              </a:rPr>
              <a:t>Normativa de Focalización</a:t>
            </a:r>
          </a:p>
        </p:txBody>
      </p:sp>
      <p:sp>
        <p:nvSpPr>
          <p:cNvPr id="9" name="Rectángulo 8"/>
          <p:cNvSpPr>
            <a:spLocks noChangeArrowheads="1"/>
          </p:cNvSpPr>
          <p:nvPr/>
        </p:nvSpPr>
        <p:spPr bwMode="auto">
          <a:xfrm>
            <a:off x="404334" y="1225603"/>
            <a:ext cx="1584718" cy="558264"/>
          </a:xfrm>
          <a:prstGeom prst="rect">
            <a:avLst/>
          </a:prstGeom>
          <a:solidFill>
            <a:schemeClr val="bg1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s-CO" dirty="0">
                <a:solidFill>
                  <a:prstClr val="black"/>
                </a:solidFill>
              </a:rPr>
              <a:t>Ley 715 de 2001</a:t>
            </a:r>
          </a:p>
        </p:txBody>
      </p:sp>
      <p:sp>
        <p:nvSpPr>
          <p:cNvPr id="10" name="Rectángulo 9"/>
          <p:cNvSpPr>
            <a:spLocks noChangeArrowheads="1"/>
          </p:cNvSpPr>
          <p:nvPr/>
        </p:nvSpPr>
        <p:spPr bwMode="auto">
          <a:xfrm>
            <a:off x="404334" y="3478610"/>
            <a:ext cx="1580398" cy="558264"/>
          </a:xfrm>
          <a:prstGeom prst="rect">
            <a:avLst/>
          </a:prstGeom>
          <a:solidFill>
            <a:schemeClr val="bg1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s-CO" dirty="0" smtClean="0">
                <a:solidFill>
                  <a:prstClr val="black"/>
                </a:solidFill>
              </a:rPr>
              <a:t>CONPES </a:t>
            </a:r>
            <a:r>
              <a:rPr lang="es-CO" dirty="0">
                <a:solidFill>
                  <a:prstClr val="black"/>
                </a:solidFill>
              </a:rPr>
              <a:t>Social 100 de </a:t>
            </a:r>
            <a:r>
              <a:rPr lang="es-CO" dirty="0" smtClean="0">
                <a:solidFill>
                  <a:prstClr val="black"/>
                </a:solidFill>
              </a:rPr>
              <a:t>2006</a:t>
            </a:r>
            <a:endParaRPr lang="es-CO" dirty="0">
              <a:solidFill>
                <a:prstClr val="black"/>
              </a:solidFill>
            </a:endParaRPr>
          </a:p>
        </p:txBody>
      </p:sp>
      <p:sp>
        <p:nvSpPr>
          <p:cNvPr id="11" name="Cerrar llave 10"/>
          <p:cNvSpPr>
            <a:spLocks/>
          </p:cNvSpPr>
          <p:nvPr/>
        </p:nvSpPr>
        <p:spPr bwMode="auto">
          <a:xfrm>
            <a:off x="2452814" y="873404"/>
            <a:ext cx="96838" cy="1781674"/>
          </a:xfrm>
          <a:prstGeom prst="rightBrace">
            <a:avLst>
              <a:gd name="adj1" fmla="val 8348"/>
              <a:gd name="adj2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s-CO">
              <a:solidFill>
                <a:prstClr val="black"/>
              </a:solidFill>
            </a:endParaRPr>
          </a:p>
        </p:txBody>
      </p:sp>
      <p:sp>
        <p:nvSpPr>
          <p:cNvPr id="12" name="Cerrar llave 11"/>
          <p:cNvSpPr>
            <a:spLocks/>
          </p:cNvSpPr>
          <p:nvPr/>
        </p:nvSpPr>
        <p:spPr bwMode="auto">
          <a:xfrm>
            <a:off x="2452814" y="3056861"/>
            <a:ext cx="96838" cy="1401762"/>
          </a:xfrm>
          <a:prstGeom prst="rightBrace">
            <a:avLst>
              <a:gd name="adj1" fmla="val 8310"/>
              <a:gd name="adj2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s-CO">
              <a:solidFill>
                <a:prstClr val="black"/>
              </a:solidFill>
            </a:endParaRPr>
          </a:p>
        </p:txBody>
      </p:sp>
      <p:sp>
        <p:nvSpPr>
          <p:cNvPr id="13" name="Rectángulo 4"/>
          <p:cNvSpPr>
            <a:spLocks noChangeArrowheads="1"/>
          </p:cNvSpPr>
          <p:nvPr/>
        </p:nvSpPr>
        <p:spPr bwMode="auto">
          <a:xfrm>
            <a:off x="2549653" y="789822"/>
            <a:ext cx="3408084" cy="1954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es-CO" altLang="es-CO" sz="1100" dirty="0">
                <a:solidFill>
                  <a:prstClr val="black"/>
                </a:solidFill>
                <a:cs typeface="Calibri" panose="020F0502020204030204" pitchFamily="34" charset="0"/>
              </a:rPr>
              <a:t>En el artículo 94, y la Ley 1176 de 2007, en el artículo 24, define la focalización como el </a:t>
            </a:r>
            <a:r>
              <a:rPr lang="es-CO" altLang="es-ES" sz="1100" b="1" i="1" dirty="0">
                <a:solidFill>
                  <a:prstClr val="black"/>
                </a:solidFill>
                <a:cs typeface="Calibri" panose="020F0502020204030204" pitchFamily="34" charset="0"/>
              </a:rPr>
              <a:t>“</a:t>
            </a:r>
            <a:r>
              <a:rPr lang="es-CO" altLang="ja-JP" sz="1100" b="1" i="1" u="sng" dirty="0">
                <a:solidFill>
                  <a:prstClr val="black"/>
                </a:solidFill>
                <a:cs typeface="Calibri" panose="020F0502020204030204" pitchFamily="34" charset="0"/>
              </a:rPr>
              <a:t>proceso mediante el cual se garantiza que el gasto social se asigne a los grupos de población más pobre y vulnerable</a:t>
            </a:r>
            <a:r>
              <a:rPr lang="es-CO" altLang="es-ES" sz="1100" b="1" i="1" dirty="0">
                <a:solidFill>
                  <a:prstClr val="black"/>
                </a:solidFill>
                <a:cs typeface="Calibri" panose="020F0502020204030204" pitchFamily="34" charset="0"/>
              </a:rPr>
              <a:t>”</a:t>
            </a:r>
            <a:r>
              <a:rPr lang="es-CO" altLang="ja-JP" sz="1100" b="1" i="1" dirty="0">
                <a:solidFill>
                  <a:prstClr val="black"/>
                </a:solidFill>
                <a:cs typeface="Calibri" panose="020F0502020204030204" pitchFamily="34" charset="0"/>
              </a:rPr>
              <a:t>.</a:t>
            </a:r>
            <a:endParaRPr lang="es-CO" altLang="ja-JP" sz="1100" b="1" dirty="0">
              <a:solidFill>
                <a:prstClr val="black"/>
              </a:solidFill>
              <a:cs typeface="Calibri" panose="020F0502020204030204" pitchFamily="34" charset="0"/>
            </a:endParaRPr>
          </a:p>
          <a:p>
            <a:pPr algn="just"/>
            <a:endParaRPr lang="es-CO" altLang="es-CO" sz="1100" dirty="0">
              <a:solidFill>
                <a:prstClr val="black"/>
              </a:solidFill>
              <a:cs typeface="Calibri" panose="020F050202020403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s-CO" altLang="es-CO" sz="1100" dirty="0">
                <a:solidFill>
                  <a:prstClr val="black"/>
                </a:solidFill>
                <a:cs typeface="Calibri" panose="020F0502020204030204" pitchFamily="34" charset="0"/>
              </a:rPr>
              <a:t>La focalización no es, por tanto, la política social sino un </a:t>
            </a:r>
            <a:r>
              <a:rPr lang="es-CO" altLang="es-CO" sz="1100" b="1" i="1" u="sng" dirty="0">
                <a:solidFill>
                  <a:prstClr val="black"/>
                </a:solidFill>
                <a:cs typeface="Calibri" panose="020F0502020204030204" pitchFamily="34" charset="0"/>
              </a:rPr>
              <a:t>instrumento básico </a:t>
            </a:r>
            <a:r>
              <a:rPr lang="es-CO" altLang="es-CO" sz="1100" dirty="0">
                <a:solidFill>
                  <a:prstClr val="black"/>
                </a:solidFill>
                <a:cs typeface="Calibri" panose="020F0502020204030204" pitchFamily="34" charset="0"/>
              </a:rPr>
              <a:t>para lograr que determinados programas destinados a grupos específicos lleguen efectivamente a la población escogida como objetivo.</a:t>
            </a:r>
          </a:p>
        </p:txBody>
      </p:sp>
      <p:sp>
        <p:nvSpPr>
          <p:cNvPr id="14" name="Rectángulo 19"/>
          <p:cNvSpPr>
            <a:spLocks noChangeArrowheads="1"/>
          </p:cNvSpPr>
          <p:nvPr/>
        </p:nvSpPr>
        <p:spPr bwMode="auto">
          <a:xfrm>
            <a:off x="2686275" y="3056861"/>
            <a:ext cx="3271462" cy="1615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es-CO" altLang="es-CO" sz="1100" b="1" i="1" u="sng" dirty="0">
                <a:solidFill>
                  <a:prstClr val="black"/>
                </a:solidFill>
              </a:rPr>
              <a:t>Lineamientos para la focalización del gasto público social</a:t>
            </a:r>
            <a:r>
              <a:rPr lang="es-CO" altLang="es-CO" sz="1100" i="1" dirty="0">
                <a:solidFill>
                  <a:prstClr val="black"/>
                </a:solidFill>
              </a:rPr>
              <a:t>, el objetivo fundamental es mejorar la equidad en la asignación y la efectividad del gasto en el marco de la política económica y social del Estado. </a:t>
            </a:r>
            <a:endParaRPr lang="es-CO" altLang="es-CO" sz="1100" dirty="0">
              <a:solidFill>
                <a:prstClr val="black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s-CO" altLang="es-CO" sz="1100" dirty="0">
                <a:solidFill>
                  <a:prstClr val="black"/>
                </a:solidFill>
              </a:rPr>
              <a:t>Las entidades territoriales al realizar inversión social, especialmente mediante la asignación de subsidios, deberán aplicar los criterios de focalización, definidos por el CONPES Social.</a:t>
            </a:r>
          </a:p>
        </p:txBody>
      </p:sp>
    </p:spTree>
    <p:extLst>
      <p:ext uri="{BB962C8B-B14F-4D97-AF65-F5344CB8AC3E}">
        <p14:creationId xmlns:p14="http://schemas.microsoft.com/office/powerpoint/2010/main" val="5132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/>
          <p:cNvSpPr txBox="1"/>
          <p:nvPr/>
        </p:nvSpPr>
        <p:spPr>
          <a:xfrm>
            <a:off x="3596037" y="94948"/>
            <a:ext cx="53886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s-CO" sz="2800" b="1" dirty="0" smtClean="0">
                <a:solidFill>
                  <a:srgbClr val="6EBC44"/>
                </a:solidFill>
                <a:latin typeface="Asap Bold"/>
                <a:cs typeface="Asap Bold"/>
              </a:rPr>
              <a:t>Infraestructura Existentes</a:t>
            </a:r>
            <a:endParaRPr lang="en-US" sz="2800" b="1" dirty="0">
              <a:solidFill>
                <a:srgbClr val="6EBC44"/>
              </a:solidFill>
              <a:latin typeface="Asap Bold"/>
              <a:cs typeface="Asap Bold"/>
            </a:endParaRPr>
          </a:p>
        </p:txBody>
      </p:sp>
      <p:sp>
        <p:nvSpPr>
          <p:cNvPr id="6" name="465 Terminador">
            <a:extLst>
              <a:ext uri="{FF2B5EF4-FFF2-40B4-BE49-F238E27FC236}">
                <a16:creationId xmlns:a16="http://schemas.microsoft.com/office/drawing/2014/main" xmlns="" id="{66AEA884-6674-4B5E-8C22-E94370D1F8F8}"/>
              </a:ext>
            </a:extLst>
          </p:cNvPr>
          <p:cNvSpPr/>
          <p:nvPr/>
        </p:nvSpPr>
        <p:spPr bwMode="auto">
          <a:xfrm flipH="1">
            <a:off x="1749434" y="3692081"/>
            <a:ext cx="855689" cy="331279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FIN</a:t>
            </a:r>
          </a:p>
        </p:txBody>
      </p:sp>
      <p:sp>
        <p:nvSpPr>
          <p:cNvPr id="9" name="70 Terminador">
            <a:extLst>
              <a:ext uri="{FF2B5EF4-FFF2-40B4-BE49-F238E27FC236}">
                <a16:creationId xmlns:a16="http://schemas.microsoft.com/office/drawing/2014/main" xmlns="" id="{E82F772B-83AC-43AA-92B0-26967031BC11}"/>
              </a:ext>
            </a:extLst>
          </p:cNvPr>
          <p:cNvSpPr/>
          <p:nvPr/>
        </p:nvSpPr>
        <p:spPr bwMode="auto">
          <a:xfrm flipH="1">
            <a:off x="1514305" y="1340736"/>
            <a:ext cx="790575" cy="158854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INICIO</a:t>
            </a:r>
          </a:p>
        </p:txBody>
      </p:sp>
      <p:sp>
        <p:nvSpPr>
          <p:cNvPr id="11" name="75 Proceso">
            <a:extLst>
              <a:ext uri="{FF2B5EF4-FFF2-40B4-BE49-F238E27FC236}">
                <a16:creationId xmlns:a16="http://schemas.microsoft.com/office/drawing/2014/main" xmlns="" id="{EDC2AD03-4959-42ED-B0CC-E2C1DF05475A}"/>
              </a:ext>
            </a:extLst>
          </p:cNvPr>
          <p:cNvSpPr/>
          <p:nvPr/>
        </p:nvSpPr>
        <p:spPr bwMode="auto">
          <a:xfrm flipH="1">
            <a:off x="7487578" y="928059"/>
            <a:ext cx="1454284" cy="1072156"/>
          </a:xfrm>
          <a:prstGeom prst="flowChartProcess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800" dirty="0">
                <a:ln w="0"/>
                <a:solidFill>
                  <a:prstClr val="black"/>
                </a:solidFill>
                <a:latin typeface="Calibri"/>
              </a:rPr>
              <a:t>3</a:t>
            </a:r>
            <a:r>
              <a:rPr kumimoji="0" lang="es-ES" sz="800" b="0" i="0" u="none" strike="noStrike" kern="1200" cap="none" spc="0" normalizeH="0" baseline="0" noProof="0" dirty="0" smtClean="0">
                <a:ln w="0"/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</a:t>
            </a:r>
            <a:r>
              <a:rPr kumimoji="0" lang="es-ES" sz="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 DPI remite </a:t>
            </a:r>
            <a:r>
              <a:rPr lang="es-ES" sz="800" dirty="0">
                <a:ln w="0"/>
                <a:solidFill>
                  <a:prstClr val="black"/>
                </a:solidFill>
                <a:latin typeface="Calibri"/>
              </a:rPr>
              <a:t> </a:t>
            </a:r>
            <a:r>
              <a:rPr lang="es-ES" sz="800" dirty="0" smtClean="0">
                <a:ln w="0"/>
                <a:solidFill>
                  <a:prstClr val="black"/>
                </a:solidFill>
                <a:latin typeface="Calibri"/>
              </a:rPr>
              <a:t>el  listado de priorización de intervención </a:t>
            </a:r>
            <a:r>
              <a:rPr kumimoji="0" lang="es-ES" sz="800" b="0" i="0" u="none" strike="noStrike" kern="1200" cap="none" spc="0" normalizeH="0" baseline="0" noProof="0" dirty="0" smtClean="0">
                <a:ln w="0"/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 </a:t>
            </a:r>
            <a:r>
              <a:rPr kumimoji="0" lang="es-ES" sz="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infraestructuras a Dirección </a:t>
            </a:r>
            <a:r>
              <a:rPr kumimoji="0" lang="es-ES" sz="800" b="0" i="0" u="none" strike="noStrike" kern="1200" cap="none" spc="0" normalizeH="0" baseline="0" noProof="0" dirty="0" smtClean="0">
                <a:ln w="0"/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Administrativa,</a:t>
            </a:r>
            <a:r>
              <a:rPr kumimoji="0" lang="es-ES" sz="800" b="0" i="0" u="none" strike="noStrike" kern="1200" cap="none" spc="0" normalizeH="0" noProof="0" dirty="0" smtClean="0">
                <a:ln w="0"/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 acuerdo a</a:t>
            </a:r>
            <a:r>
              <a:rPr kumimoji="0" lang="es-ES" sz="800" b="0" i="0" u="none" strike="noStrike" kern="1200" cap="none" spc="0" normalizeH="0" baseline="0" noProof="0" dirty="0" smtClean="0">
                <a:ln w="0"/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s-ES" sz="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  disponibilidad de los </a:t>
            </a:r>
            <a:r>
              <a:rPr kumimoji="0" lang="es-ES" sz="800" b="0" i="0" u="none" strike="noStrike" kern="1200" cap="none" spc="0" normalizeH="0" baseline="0" noProof="0" dirty="0" smtClean="0">
                <a:ln w="0"/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recursos.</a:t>
            </a:r>
            <a:endParaRPr kumimoji="0" lang="es-ES" sz="8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" name="101 Conector recto de flecha">
            <a:extLst>
              <a:ext uri="{FF2B5EF4-FFF2-40B4-BE49-F238E27FC236}">
                <a16:creationId xmlns:a16="http://schemas.microsoft.com/office/drawing/2014/main" xmlns="" id="{3DEFC748-DA80-45B6-9BA6-D865AB4C07B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36494" y="3241512"/>
            <a:ext cx="0" cy="387537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/>
            <a:tailEnd type="arrow" w="med" len="med"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13" name="114 Conector recto de flecha">
            <a:extLst>
              <a:ext uri="{FF2B5EF4-FFF2-40B4-BE49-F238E27FC236}">
                <a16:creationId xmlns:a16="http://schemas.microsoft.com/office/drawing/2014/main" xmlns="" id="{2BA94CE5-A570-4D7B-A59E-AB44AEC9289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376525" y="1400389"/>
            <a:ext cx="357597" cy="0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14" name="114 Conector recto de flecha">
            <a:extLst>
              <a:ext uri="{FF2B5EF4-FFF2-40B4-BE49-F238E27FC236}">
                <a16:creationId xmlns:a16="http://schemas.microsoft.com/office/drawing/2014/main" xmlns="" id="{1911B6D5-B720-412A-AEF5-2149BF2447F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894774" y="2825933"/>
            <a:ext cx="217625" cy="0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5" name="5 Documento">
            <a:extLst>
              <a:ext uri="{FF2B5EF4-FFF2-40B4-BE49-F238E27FC236}">
                <a16:creationId xmlns:a16="http://schemas.microsoft.com/office/drawing/2014/main" xmlns="" id="{DF4964A1-9ADA-4278-8E86-3324FB1B33EA}"/>
              </a:ext>
            </a:extLst>
          </p:cNvPr>
          <p:cNvSpPr/>
          <p:nvPr/>
        </p:nvSpPr>
        <p:spPr bwMode="auto">
          <a:xfrm>
            <a:off x="2754190" y="955247"/>
            <a:ext cx="1071563" cy="972750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Matriz  de  Infraestructuras Propias con necesidad de Mejora</a:t>
            </a:r>
          </a:p>
        </p:txBody>
      </p:sp>
      <p:cxnSp>
        <p:nvCxnSpPr>
          <p:cNvPr id="16" name="114 Conector recto de flecha">
            <a:extLst>
              <a:ext uri="{FF2B5EF4-FFF2-40B4-BE49-F238E27FC236}">
                <a16:creationId xmlns:a16="http://schemas.microsoft.com/office/drawing/2014/main" xmlns="" id="{EF309CC3-333A-4E20-B305-FFEE23F50C2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845821" y="1394806"/>
            <a:ext cx="357597" cy="0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18" name="114 Conector recto de flecha">
            <a:extLst>
              <a:ext uri="{FF2B5EF4-FFF2-40B4-BE49-F238E27FC236}">
                <a16:creationId xmlns:a16="http://schemas.microsoft.com/office/drawing/2014/main" xmlns="" id="{EA921FE8-2B4C-4F56-AF77-E0751C815F5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68877" y="1394806"/>
            <a:ext cx="357597" cy="0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9" name="74 Proceso">
            <a:extLst>
              <a:ext uri="{FF2B5EF4-FFF2-40B4-BE49-F238E27FC236}">
                <a16:creationId xmlns:a16="http://schemas.microsoft.com/office/drawing/2014/main" xmlns="" id="{85A36ED3-07E3-4B2C-A44C-CC82AA69D027}"/>
              </a:ext>
            </a:extLst>
          </p:cNvPr>
          <p:cNvSpPr/>
          <p:nvPr/>
        </p:nvSpPr>
        <p:spPr bwMode="auto">
          <a:xfrm flipH="1">
            <a:off x="4265142" y="955246"/>
            <a:ext cx="1003735" cy="1017780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8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00" b="0" i="0" u="none" strike="noStrike" kern="1200" cap="none" spc="0" normalizeH="0" baseline="0" noProof="0" dirty="0" smtClean="0">
                <a:ln w="0"/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1.Direccion </a:t>
            </a:r>
            <a:r>
              <a:rPr kumimoji="0" lang="es-ES" sz="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Administrativa remite un listado de </a:t>
            </a:r>
            <a:r>
              <a:rPr kumimoji="0" lang="es-CO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infraestructuras </a:t>
            </a:r>
            <a:r>
              <a:rPr kumimoji="0" lang="es-CO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s-CO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la Dirección de Primera Infancia</a:t>
            </a:r>
            <a:endParaRPr kumimoji="0" lang="es-ES" sz="8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0" name="114 Conector recto de flecha">
            <a:extLst>
              <a:ext uri="{FF2B5EF4-FFF2-40B4-BE49-F238E27FC236}">
                <a16:creationId xmlns:a16="http://schemas.microsoft.com/office/drawing/2014/main" xmlns="" id="{C20BC1EC-5111-45D4-AFFA-6B4E6293021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180500" y="1405307"/>
            <a:ext cx="257558" cy="135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22" name="74 Proceso">
            <a:extLst>
              <a:ext uri="{FF2B5EF4-FFF2-40B4-BE49-F238E27FC236}">
                <a16:creationId xmlns:a16="http://schemas.microsoft.com/office/drawing/2014/main" xmlns="" id="{0095E613-6C93-400D-A730-42C99EC023D5}"/>
              </a:ext>
            </a:extLst>
          </p:cNvPr>
          <p:cNvSpPr/>
          <p:nvPr/>
        </p:nvSpPr>
        <p:spPr bwMode="auto">
          <a:xfrm flipH="1">
            <a:off x="5656071" y="942691"/>
            <a:ext cx="1532095" cy="1042891"/>
          </a:xfrm>
          <a:prstGeom prst="flowChartProcess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r>
              <a:rPr lang="es-ES" sz="800" dirty="0">
                <a:ln w="0"/>
                <a:solidFill>
                  <a:prstClr val="black"/>
                </a:solidFill>
                <a:latin typeface="Calibri"/>
              </a:rPr>
              <a:t>2</a:t>
            </a:r>
            <a:r>
              <a:rPr kumimoji="0" lang="es-ES" sz="800" b="0" i="0" u="none" strike="noStrike" kern="1200" cap="none" spc="0" normalizeH="0" baseline="0" noProof="0" dirty="0" smtClean="0">
                <a:ln w="0"/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</a:t>
            </a:r>
            <a:r>
              <a:rPr kumimoji="0" lang="es-CO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Primera </a:t>
            </a:r>
            <a:r>
              <a:rPr kumimoji="0" lang="es-CO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Infancia </a:t>
            </a:r>
            <a:r>
              <a:rPr lang="es-CO" sz="800" dirty="0" smtClean="0">
                <a:ln w="0"/>
                <a:solidFill>
                  <a:prstClr val="black"/>
                </a:solidFill>
              </a:rPr>
              <a:t>prioriza las </a:t>
            </a:r>
            <a:r>
              <a:rPr lang="es-CO" sz="800" dirty="0">
                <a:ln w="0"/>
                <a:solidFill>
                  <a:prstClr val="black"/>
                </a:solidFill>
              </a:rPr>
              <a:t>infraestructuras </a:t>
            </a:r>
            <a:r>
              <a:rPr lang="es-CO" sz="800" dirty="0" smtClean="0">
                <a:ln w="0"/>
                <a:solidFill>
                  <a:prstClr val="black"/>
                </a:solidFill>
              </a:rPr>
              <a:t> con el fin de </a:t>
            </a:r>
            <a:r>
              <a:rPr kumimoji="0" lang="es-CO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garantizar </a:t>
            </a:r>
            <a:r>
              <a:rPr kumimoji="0" lang="es-CO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 continuidad del servicio</a:t>
            </a:r>
            <a:endParaRPr kumimoji="0" lang="es-ES" sz="8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5" name="114 Conector recto de flecha">
            <a:extLst>
              <a:ext uri="{FF2B5EF4-FFF2-40B4-BE49-F238E27FC236}">
                <a16:creationId xmlns:a16="http://schemas.microsoft.com/office/drawing/2014/main" xmlns="" id="{F3FCDBC7-9DA1-4173-A7B7-3AF22355B32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549384" y="2845099"/>
            <a:ext cx="217625" cy="0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26" name="286 Proceso predefinido">
            <a:extLst>
              <a:ext uri="{FF2B5EF4-FFF2-40B4-BE49-F238E27FC236}">
                <a16:creationId xmlns:a16="http://schemas.microsoft.com/office/drawing/2014/main" xmlns="" id="{DB9D3C45-F7B3-42AF-B074-7EDCC2E2DE76}"/>
              </a:ext>
            </a:extLst>
          </p:cNvPr>
          <p:cNvSpPr/>
          <p:nvPr/>
        </p:nvSpPr>
        <p:spPr bwMode="auto">
          <a:xfrm>
            <a:off x="7180499" y="2462831"/>
            <a:ext cx="1917420" cy="764537"/>
          </a:xfrm>
          <a:prstGeom prst="flowChartPredefinedProcess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s-ES" sz="800" dirty="0" smtClean="0">
                <a:ln w="0"/>
                <a:solidFill>
                  <a:prstClr val="black"/>
                </a:solidFill>
              </a:rPr>
              <a:t>4. </a:t>
            </a:r>
            <a:r>
              <a:rPr lang="es-ES" sz="800" dirty="0">
                <a:ln w="0"/>
                <a:solidFill>
                  <a:prstClr val="black"/>
                </a:solidFill>
              </a:rPr>
              <a:t>La </a:t>
            </a:r>
            <a:r>
              <a:rPr lang="es-ES" sz="800" dirty="0" smtClean="0">
                <a:ln w="0"/>
                <a:solidFill>
                  <a:prstClr val="black"/>
                </a:solidFill>
              </a:rPr>
              <a:t>Dirección </a:t>
            </a:r>
            <a:r>
              <a:rPr lang="es-ES" sz="800" dirty="0">
                <a:ln w="0"/>
                <a:solidFill>
                  <a:prstClr val="black"/>
                </a:solidFill>
              </a:rPr>
              <a:t>Administrativa, de acuerdo a la  disponibilidad de los </a:t>
            </a:r>
            <a:r>
              <a:rPr lang="es-ES" sz="800" dirty="0" smtClean="0">
                <a:ln w="0"/>
                <a:solidFill>
                  <a:prstClr val="black"/>
                </a:solidFill>
              </a:rPr>
              <a:t>recursos realiza los procesos internos para ejecución de las obras</a:t>
            </a:r>
            <a:endParaRPr kumimoji="0" lang="es-ES" sz="800" b="0" i="1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7" name="114 Conector recto de flecha">
            <a:extLst>
              <a:ext uri="{FF2B5EF4-FFF2-40B4-BE49-F238E27FC236}">
                <a16:creationId xmlns:a16="http://schemas.microsoft.com/office/drawing/2014/main" xmlns="" id="{5F232B5C-47FE-4084-87D3-C06D82B1B9A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754190" y="2797540"/>
            <a:ext cx="217625" cy="0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28" name="75 Proceso">
            <a:extLst>
              <a:ext uri="{FF2B5EF4-FFF2-40B4-BE49-F238E27FC236}">
                <a16:creationId xmlns:a16="http://schemas.microsoft.com/office/drawing/2014/main" xmlns="" id="{343D9176-609E-48B8-A11C-B9CA5C1DCAD4}"/>
              </a:ext>
            </a:extLst>
          </p:cNvPr>
          <p:cNvSpPr/>
          <p:nvPr/>
        </p:nvSpPr>
        <p:spPr bwMode="auto">
          <a:xfrm flipH="1">
            <a:off x="3020337" y="2420768"/>
            <a:ext cx="1454284" cy="878440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00" b="0" i="0" u="none" strike="noStrike" kern="1200" cap="none" spc="0" normalizeH="0" baseline="0" noProof="0" dirty="0" smtClean="0">
                <a:ln w="0"/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6.Seguido a esto </a:t>
            </a:r>
            <a:r>
              <a:rPr kumimoji="0" lang="es-ES" sz="800" b="0" i="0" u="none" strike="noStrike" kern="1200" cap="none" spc="0" normalizeH="0" noProof="0" dirty="0" smtClean="0">
                <a:ln w="0"/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realizará el procedimiento de entrega y recibo para operar la infraestructura</a:t>
            </a:r>
            <a:endParaRPr kumimoji="0" lang="es-ES" sz="8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9" name="Conector: angular 66">
            <a:extLst>
              <a:ext uri="{FF2B5EF4-FFF2-40B4-BE49-F238E27FC236}">
                <a16:creationId xmlns:a16="http://schemas.microsoft.com/office/drawing/2014/main" xmlns="" id="{EB66049D-D086-49F8-AB7F-8B74ABD7C2B5}"/>
              </a:ext>
            </a:extLst>
          </p:cNvPr>
          <p:cNvCxnSpPr>
            <a:cxnSpLocks/>
          </p:cNvCxnSpPr>
          <p:nvPr/>
        </p:nvCxnSpPr>
        <p:spPr>
          <a:xfrm rot="5400000">
            <a:off x="7967311" y="2094138"/>
            <a:ext cx="343796" cy="309464"/>
          </a:xfrm>
          <a:prstGeom prst="bentConnector3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Preparación 1"/>
          <p:cNvSpPr/>
          <p:nvPr/>
        </p:nvSpPr>
        <p:spPr>
          <a:xfrm>
            <a:off x="4835109" y="2410354"/>
            <a:ext cx="2025615" cy="831158"/>
          </a:xfrm>
          <a:prstGeom prst="flowChartPreparation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s-ES" sz="800" dirty="0">
                <a:ln w="0"/>
                <a:solidFill>
                  <a:prstClr val="black"/>
                </a:solidFill>
              </a:rPr>
              <a:t>5</a:t>
            </a:r>
            <a:r>
              <a:rPr lang="es-ES" sz="800" dirty="0" smtClean="0">
                <a:ln w="0"/>
                <a:solidFill>
                  <a:prstClr val="black"/>
                </a:solidFill>
              </a:rPr>
              <a:t>.El </a:t>
            </a:r>
            <a:r>
              <a:rPr lang="es-ES" sz="800" dirty="0">
                <a:ln w="0"/>
                <a:solidFill>
                  <a:prstClr val="black"/>
                </a:solidFill>
              </a:rPr>
              <a:t>Grupo de Infraestructura Inmobiliaria</a:t>
            </a:r>
          </a:p>
          <a:p>
            <a:pPr lvl="0" algn="ctr">
              <a:defRPr/>
            </a:pPr>
            <a:r>
              <a:rPr lang="es-ES" sz="800" dirty="0" smtClean="0">
                <a:ln w="0"/>
                <a:solidFill>
                  <a:prstClr val="black"/>
                </a:solidFill>
              </a:rPr>
              <a:t> realizará permanente seguimiento en la ejecución de las obras</a:t>
            </a:r>
            <a:endParaRPr lang="es-ES" sz="800" i="1" dirty="0">
              <a:ln w="0"/>
              <a:solidFill>
                <a:prstClr val="black"/>
              </a:solidFill>
            </a:endParaRPr>
          </a:p>
        </p:txBody>
      </p:sp>
      <p:sp>
        <p:nvSpPr>
          <p:cNvPr id="3" name="Documento 2"/>
          <p:cNvSpPr/>
          <p:nvPr/>
        </p:nvSpPr>
        <p:spPr>
          <a:xfrm>
            <a:off x="1630437" y="2541495"/>
            <a:ext cx="1062281" cy="636985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s-ES" sz="800" dirty="0">
                <a:ln w="0"/>
                <a:solidFill>
                  <a:prstClr val="black"/>
                </a:solidFill>
              </a:rPr>
              <a:t>7</a:t>
            </a:r>
            <a:r>
              <a:rPr lang="es-ES" sz="800" dirty="0" smtClean="0">
                <a:ln w="0"/>
                <a:solidFill>
                  <a:prstClr val="black"/>
                </a:solidFill>
              </a:rPr>
              <a:t>. Acta de entrega por parte del </a:t>
            </a:r>
            <a:r>
              <a:rPr lang="es-ES" sz="800" dirty="0">
                <a:ln w="0"/>
                <a:solidFill>
                  <a:prstClr val="black"/>
                </a:solidFill>
              </a:rPr>
              <a:t>Grupo de Infraestructura Inmobiliaria </a:t>
            </a:r>
          </a:p>
        </p:txBody>
      </p:sp>
    </p:spTree>
    <p:extLst>
      <p:ext uri="{BB962C8B-B14F-4D97-AF65-F5344CB8AC3E}">
        <p14:creationId xmlns:p14="http://schemas.microsoft.com/office/powerpoint/2010/main" val="151898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715695" y="401925"/>
            <a:ext cx="702892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s-CO" b="1" dirty="0"/>
              <a:t>INFRAESTRUCTURA NUEVA</a:t>
            </a:r>
          </a:p>
          <a:p>
            <a:pPr>
              <a:defRPr/>
            </a:pPr>
            <a:endParaRPr lang="es-CO" sz="800" b="1" dirty="0" smtClean="0"/>
          </a:p>
          <a:p>
            <a:pPr>
              <a:defRPr/>
            </a:pPr>
            <a:endParaRPr lang="es-CO" sz="800" b="1" dirty="0" smtClean="0"/>
          </a:p>
          <a:p>
            <a:pPr>
              <a:defRPr/>
            </a:pPr>
            <a:endParaRPr lang="es-CO" sz="800" b="1" dirty="0"/>
          </a:p>
          <a:p>
            <a:pPr>
              <a:defRPr/>
            </a:pPr>
            <a:endParaRPr lang="es-CO" sz="800" b="1" dirty="0" smtClean="0"/>
          </a:p>
          <a:p>
            <a:pPr>
              <a:defRPr/>
            </a:pPr>
            <a:endParaRPr lang="es-CO" sz="800" b="1" dirty="0"/>
          </a:p>
          <a:p>
            <a:pPr>
              <a:defRPr/>
            </a:pPr>
            <a:endParaRPr lang="es-CO" sz="800" b="1" dirty="0" smtClean="0"/>
          </a:p>
          <a:p>
            <a:pPr>
              <a:defRPr/>
            </a:pPr>
            <a:endParaRPr lang="es-CO" sz="800" b="1" dirty="0"/>
          </a:p>
          <a:p>
            <a:pPr>
              <a:defRPr/>
            </a:pPr>
            <a:endParaRPr lang="es-CO" sz="800" b="1" dirty="0" smtClean="0"/>
          </a:p>
          <a:p>
            <a:pPr>
              <a:defRPr/>
            </a:pPr>
            <a:endParaRPr lang="es-CO" sz="800" b="1" dirty="0"/>
          </a:p>
          <a:p>
            <a:pPr>
              <a:defRPr/>
            </a:pPr>
            <a:endParaRPr lang="es-CO" sz="800" b="1" dirty="0"/>
          </a:p>
          <a:p>
            <a:pPr marL="285750" indent="-285750">
              <a:buFontTx/>
              <a:buChar char="-"/>
              <a:defRPr/>
            </a:pPr>
            <a:r>
              <a:rPr lang="es-CO" dirty="0"/>
              <a:t>Seguimiento a la ejecución (Matriz</a:t>
            </a:r>
            <a:r>
              <a:rPr lang="es-CO" dirty="0" smtClean="0"/>
              <a:t>)</a:t>
            </a:r>
          </a:p>
          <a:p>
            <a:pPr marL="285750" indent="-285750">
              <a:buFontTx/>
              <a:buChar char="-"/>
              <a:defRPr/>
            </a:pPr>
            <a:endParaRPr lang="es-CO" dirty="0"/>
          </a:p>
          <a:p>
            <a:pPr>
              <a:defRPr/>
            </a:pPr>
            <a:endParaRPr lang="es-CO" dirty="0"/>
          </a:p>
          <a:p>
            <a:pPr marL="285750" indent="-285750">
              <a:buFontTx/>
              <a:buChar char="-"/>
              <a:defRPr/>
            </a:pPr>
            <a:endParaRPr lang="es-CO" sz="800" dirty="0"/>
          </a:p>
          <a:p>
            <a:pPr marL="285750" indent="-285750">
              <a:buFontTx/>
              <a:buChar char="-"/>
              <a:defRPr/>
            </a:pPr>
            <a:r>
              <a:rPr lang="es-CO" dirty="0" smtClean="0"/>
              <a:t>Coordinación y gestión de recursos para dotación</a:t>
            </a:r>
          </a:p>
          <a:p>
            <a:pPr marL="285750" indent="-285750">
              <a:buFontTx/>
              <a:buChar char="-"/>
              <a:defRPr/>
            </a:pPr>
            <a:r>
              <a:rPr lang="es-CO" dirty="0" smtClean="0"/>
              <a:t>Articulación </a:t>
            </a:r>
            <a:r>
              <a:rPr lang="es-CO" dirty="0"/>
              <a:t>para la puesta en operación </a:t>
            </a:r>
          </a:p>
        </p:txBody>
      </p:sp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61828"/>
              </p:ext>
            </p:extLst>
          </p:nvPr>
        </p:nvGraphicFramePr>
        <p:xfrm>
          <a:off x="1515677" y="2398011"/>
          <a:ext cx="7628323" cy="304800"/>
        </p:xfrm>
        <a:graphic>
          <a:graphicData uri="http://schemas.openxmlformats.org/drawingml/2006/table">
            <a:tbl>
              <a:tblPr/>
              <a:tblGrid>
                <a:gridCol w="2425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006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42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645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7436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2090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8661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52423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524233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524233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350305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257217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342956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237620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218022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247418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306211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443393">
                  <a:extLst>
                    <a:ext uri="{9D8B030D-6E8A-4147-A177-3AD203B41FA5}">
                      <a16:colId xmlns:a16="http://schemas.microsoft.com/office/drawing/2014/main" xmlns="" val="20017"/>
                    </a:ext>
                  </a:extLst>
                </a:gridCol>
                <a:gridCol w="303761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  <a:gridCol w="404198">
                  <a:extLst>
                    <a:ext uri="{9D8B030D-6E8A-4147-A177-3AD203B41FA5}">
                      <a16:colId xmlns:a16="http://schemas.microsoft.com/office/drawing/2014/main" xmlns="" val="20019"/>
                    </a:ext>
                  </a:extLst>
                </a:gridCol>
                <a:gridCol w="440943">
                  <a:extLst>
                    <a:ext uri="{9D8B030D-6E8A-4147-A177-3AD203B41FA5}">
                      <a16:colId xmlns:a16="http://schemas.microsoft.com/office/drawing/2014/main" xmlns="" val="20020"/>
                    </a:ext>
                  </a:extLst>
                </a:gridCol>
                <a:gridCol w="350305">
                  <a:extLst>
                    <a:ext uri="{9D8B030D-6E8A-4147-A177-3AD203B41FA5}">
                      <a16:colId xmlns:a16="http://schemas.microsoft.com/office/drawing/2014/main" xmlns="" val="20021"/>
                    </a:ext>
                  </a:extLst>
                </a:gridCol>
              </a:tblGrid>
              <a:tr h="264277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500" dirty="0">
                          <a:solidFill>
                            <a:srgbClr val="FFFFFF"/>
                          </a:solidFill>
                          <a:effectLst/>
                        </a:rPr>
                        <a:t>Regional </a:t>
                      </a:r>
                    </a:p>
                  </a:txBody>
                  <a:tcPr marL="7928" marR="792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500" dirty="0">
                          <a:solidFill>
                            <a:srgbClr val="FFFFFF"/>
                          </a:solidFill>
                          <a:effectLst/>
                        </a:rPr>
                        <a:t>Municipio</a:t>
                      </a:r>
                    </a:p>
                  </a:txBody>
                  <a:tcPr marL="7928" marR="792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500" b="1" dirty="0">
                          <a:solidFill>
                            <a:srgbClr val="FFFFFF"/>
                          </a:solidFill>
                          <a:effectLst/>
                        </a:rPr>
                        <a:t>Ubicación (Corregimiento, Vereda, Comuna, Barrio, Dirección)</a:t>
                      </a:r>
                    </a:p>
                  </a:txBody>
                  <a:tcPr marL="7928" marR="792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500" b="1">
                          <a:solidFill>
                            <a:srgbClr val="FFFFFF"/>
                          </a:solidFill>
                          <a:effectLst/>
                        </a:rPr>
                        <a:t>Zona </a:t>
                      </a:r>
                      <a:br>
                        <a:rPr lang="es-CO" sz="500" b="1">
                          <a:solidFill>
                            <a:srgbClr val="FFFFFF"/>
                          </a:solidFill>
                          <a:effectLst/>
                        </a:rPr>
                      </a:br>
                      <a:r>
                        <a:rPr lang="es-CO" sz="500" b="1">
                          <a:solidFill>
                            <a:srgbClr val="FFFFFF"/>
                          </a:solidFill>
                          <a:effectLst/>
                        </a:rPr>
                        <a:t>(Rural, Urbano)</a:t>
                      </a:r>
                    </a:p>
                  </a:txBody>
                  <a:tcPr marL="7928" marR="792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500" b="1">
                          <a:solidFill>
                            <a:srgbClr val="FFFFFF"/>
                          </a:solidFill>
                          <a:effectLst/>
                        </a:rPr>
                        <a:t>Centro Zonal</a:t>
                      </a:r>
                    </a:p>
                  </a:txBody>
                  <a:tcPr marL="7928" marR="792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500" b="1">
                          <a:solidFill>
                            <a:srgbClr val="FFFFFF"/>
                          </a:solidFill>
                          <a:effectLst/>
                        </a:rPr>
                        <a:t>Nombre CDI</a:t>
                      </a:r>
                    </a:p>
                  </a:txBody>
                  <a:tcPr marL="7928" marR="792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500" b="1" dirty="0">
                          <a:solidFill>
                            <a:srgbClr val="FFFFFF"/>
                          </a:solidFill>
                          <a:effectLst/>
                        </a:rPr>
                        <a:t>Capacidad Instalada</a:t>
                      </a:r>
                    </a:p>
                  </a:txBody>
                  <a:tcPr marL="7928" marR="792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500" b="1" dirty="0">
                          <a:solidFill>
                            <a:srgbClr val="FFFFFF"/>
                          </a:solidFill>
                          <a:effectLst/>
                        </a:rPr>
                        <a:t>Aportante</a:t>
                      </a:r>
                    </a:p>
                  </a:txBody>
                  <a:tcPr marL="7928" marR="792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500" b="1" dirty="0">
                          <a:solidFill>
                            <a:srgbClr val="FFFFFF"/>
                          </a:solidFill>
                          <a:effectLst/>
                        </a:rPr>
                        <a:t>Detalle Aportante</a:t>
                      </a:r>
                    </a:p>
                  </a:txBody>
                  <a:tcPr marL="7928" marR="792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500" b="1">
                          <a:solidFill>
                            <a:srgbClr val="FFFFFF"/>
                          </a:solidFill>
                          <a:effectLst/>
                        </a:rPr>
                        <a:t>Recurso Aportado</a:t>
                      </a:r>
                    </a:p>
                  </a:txBody>
                  <a:tcPr marL="7928" marR="792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500" b="1">
                          <a:solidFill>
                            <a:srgbClr val="FFFFFF"/>
                          </a:solidFill>
                          <a:effectLst/>
                        </a:rPr>
                        <a:t>Recurso Dotación</a:t>
                      </a:r>
                    </a:p>
                  </a:txBody>
                  <a:tcPr marL="7928" marR="792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500" b="1">
                          <a:solidFill>
                            <a:srgbClr val="FFFFFF"/>
                          </a:solidFill>
                          <a:effectLst/>
                        </a:rPr>
                        <a:t>Recurso Operación</a:t>
                      </a:r>
                    </a:p>
                  </a:txBody>
                  <a:tcPr marL="7928" marR="792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500" b="1">
                          <a:solidFill>
                            <a:srgbClr val="FFFFFF"/>
                          </a:solidFill>
                          <a:effectLst/>
                        </a:rPr>
                        <a:t>Total Inversión </a:t>
                      </a:r>
                    </a:p>
                  </a:txBody>
                  <a:tcPr marL="7928" marR="792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500" b="1">
                          <a:solidFill>
                            <a:srgbClr val="FFFFFF"/>
                          </a:solidFill>
                          <a:effectLst/>
                        </a:rPr>
                        <a:t>Tránsito</a:t>
                      </a:r>
                    </a:p>
                  </a:txBody>
                  <a:tcPr marL="7928" marR="792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500" b="1">
                          <a:solidFill>
                            <a:srgbClr val="FFFFFF"/>
                          </a:solidFill>
                          <a:effectLst/>
                        </a:rPr>
                        <a:t>Traslado</a:t>
                      </a:r>
                    </a:p>
                  </a:txBody>
                  <a:tcPr marL="7928" marR="792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500" b="1">
                          <a:solidFill>
                            <a:srgbClr val="FFFFFF"/>
                          </a:solidFill>
                          <a:effectLst/>
                        </a:rPr>
                        <a:t>Ampliación</a:t>
                      </a:r>
                    </a:p>
                  </a:txBody>
                  <a:tcPr marL="7928" marR="792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500" b="1">
                          <a:solidFill>
                            <a:srgbClr val="FFFFFF"/>
                          </a:solidFill>
                          <a:effectLst/>
                        </a:rPr>
                        <a:t>Total Beneficiarios</a:t>
                      </a:r>
                    </a:p>
                  </a:txBody>
                  <a:tcPr marL="7928" marR="792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500" b="1">
                          <a:solidFill>
                            <a:srgbClr val="FFFFFF"/>
                          </a:solidFill>
                          <a:effectLst/>
                        </a:rPr>
                        <a:t>EAS</a:t>
                      </a:r>
                    </a:p>
                  </a:txBody>
                  <a:tcPr marL="7928" marR="792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500" b="1">
                          <a:solidFill>
                            <a:srgbClr val="FFFFFF"/>
                          </a:solidFill>
                          <a:effectLst/>
                        </a:rPr>
                        <a:t>Contrato de Aporte No. </a:t>
                      </a:r>
                    </a:p>
                  </a:txBody>
                  <a:tcPr marL="7928" marR="792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500" b="1">
                          <a:solidFill>
                            <a:srgbClr val="FFFFFF"/>
                          </a:solidFill>
                          <a:effectLst/>
                        </a:rPr>
                        <a:t>Fecha Entrega Infraestructura</a:t>
                      </a:r>
                    </a:p>
                  </a:txBody>
                  <a:tcPr marL="7928" marR="792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500" b="1" dirty="0">
                          <a:solidFill>
                            <a:srgbClr val="FFFFFF"/>
                          </a:solidFill>
                          <a:effectLst/>
                        </a:rPr>
                        <a:t>Fecha Inicio Operación </a:t>
                      </a:r>
                    </a:p>
                  </a:txBody>
                  <a:tcPr marL="7928" marR="792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500" b="1" dirty="0">
                          <a:solidFill>
                            <a:srgbClr val="FFFFFF"/>
                          </a:solidFill>
                          <a:effectLst/>
                        </a:rPr>
                        <a:t>Fecha de Inauguración </a:t>
                      </a:r>
                    </a:p>
                  </a:txBody>
                  <a:tcPr marL="7928" marR="792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9" name="Elipse 8">
            <a:extLst/>
          </p:cNvPr>
          <p:cNvSpPr/>
          <p:nvPr/>
        </p:nvSpPr>
        <p:spPr>
          <a:xfrm>
            <a:off x="1918674" y="866658"/>
            <a:ext cx="969963" cy="78105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CO" sz="1600"/>
          </a:p>
        </p:txBody>
      </p:sp>
      <p:sp>
        <p:nvSpPr>
          <p:cNvPr id="10" name="CuadroTexto 51"/>
          <p:cNvSpPr txBox="1">
            <a:spLocks noChangeArrowheads="1"/>
          </p:cNvSpPr>
          <p:nvPr/>
        </p:nvSpPr>
        <p:spPr bwMode="auto">
          <a:xfrm>
            <a:off x="1918614" y="939683"/>
            <a:ext cx="990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es-CO" altLang="es-CO" sz="400" b="1" dirty="0" smtClean="0"/>
          </a:p>
          <a:p>
            <a:pPr algn="ctr"/>
            <a:r>
              <a:rPr lang="es-CO" altLang="es-CO" sz="1200" b="1" dirty="0" smtClean="0"/>
              <a:t>DAPRE</a:t>
            </a:r>
            <a:endParaRPr lang="es-CO" altLang="es-CO" sz="1200" b="1" dirty="0"/>
          </a:p>
          <a:p>
            <a:pPr algn="ctr"/>
            <a:r>
              <a:rPr lang="es-CO" altLang="es-CO" sz="1200" dirty="0"/>
              <a:t>27 Proyectos</a:t>
            </a:r>
          </a:p>
        </p:txBody>
      </p:sp>
      <p:sp>
        <p:nvSpPr>
          <p:cNvPr id="11" name="Elipse 10">
            <a:extLst/>
          </p:cNvPr>
          <p:cNvSpPr/>
          <p:nvPr/>
        </p:nvSpPr>
        <p:spPr>
          <a:xfrm>
            <a:off x="3071017" y="888883"/>
            <a:ext cx="976312" cy="758825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CO"/>
          </a:p>
        </p:txBody>
      </p:sp>
      <p:sp>
        <p:nvSpPr>
          <p:cNvPr id="12" name="CuadroTexto 53"/>
          <p:cNvSpPr txBox="1">
            <a:spLocks noChangeArrowheads="1"/>
          </p:cNvSpPr>
          <p:nvPr/>
        </p:nvSpPr>
        <p:spPr bwMode="auto">
          <a:xfrm>
            <a:off x="3071017" y="939683"/>
            <a:ext cx="10080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s-CO" altLang="es-CO" sz="1200" b="1" dirty="0"/>
              <a:t>MIN.</a:t>
            </a:r>
          </a:p>
          <a:p>
            <a:pPr algn="ctr"/>
            <a:r>
              <a:rPr lang="es-CO" altLang="es-CO" sz="1200" b="1" dirty="0"/>
              <a:t>VIVIENDA</a:t>
            </a:r>
          </a:p>
          <a:p>
            <a:pPr algn="ctr"/>
            <a:r>
              <a:rPr lang="es-CO" altLang="es-CO" sz="1200" dirty="0" smtClean="0"/>
              <a:t>23 </a:t>
            </a:r>
            <a:r>
              <a:rPr lang="es-CO" altLang="es-CO" sz="1200" dirty="0"/>
              <a:t>Proyectos</a:t>
            </a:r>
          </a:p>
        </p:txBody>
      </p:sp>
      <p:sp>
        <p:nvSpPr>
          <p:cNvPr id="13" name="Elipse 12">
            <a:extLst/>
          </p:cNvPr>
          <p:cNvSpPr/>
          <p:nvPr/>
        </p:nvSpPr>
        <p:spPr>
          <a:xfrm>
            <a:off x="4275687" y="916939"/>
            <a:ext cx="960437" cy="719137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CO" sz="1600"/>
          </a:p>
        </p:txBody>
      </p:sp>
      <p:sp>
        <p:nvSpPr>
          <p:cNvPr id="14" name="CuadroTexto 55"/>
          <p:cNvSpPr txBox="1">
            <a:spLocks noChangeArrowheads="1"/>
          </p:cNvSpPr>
          <p:nvPr/>
        </p:nvSpPr>
        <p:spPr bwMode="auto">
          <a:xfrm>
            <a:off x="4240762" y="934401"/>
            <a:ext cx="10302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s-CO" altLang="es-CO" sz="1200" b="1" dirty="0"/>
              <a:t>FONDO </a:t>
            </a:r>
          </a:p>
          <a:p>
            <a:pPr algn="ctr"/>
            <a:r>
              <a:rPr lang="es-CO" altLang="es-CO" sz="1200" b="1" dirty="0"/>
              <a:t>ADAPTACIÓN</a:t>
            </a:r>
          </a:p>
          <a:p>
            <a:pPr algn="ctr"/>
            <a:r>
              <a:rPr lang="es-CO" altLang="es-CO" sz="1200" dirty="0"/>
              <a:t>27 Proyectos</a:t>
            </a:r>
          </a:p>
        </p:txBody>
      </p:sp>
      <p:sp>
        <p:nvSpPr>
          <p:cNvPr id="15" name="Elipse 14">
            <a:extLst/>
          </p:cNvPr>
          <p:cNvSpPr/>
          <p:nvPr/>
        </p:nvSpPr>
        <p:spPr>
          <a:xfrm>
            <a:off x="5458374" y="922221"/>
            <a:ext cx="960437" cy="719137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CO" sz="1600"/>
          </a:p>
        </p:txBody>
      </p:sp>
      <p:sp>
        <p:nvSpPr>
          <p:cNvPr id="16" name="CuadroTexto 55"/>
          <p:cNvSpPr txBox="1">
            <a:spLocks noChangeArrowheads="1"/>
          </p:cNvSpPr>
          <p:nvPr/>
        </p:nvSpPr>
        <p:spPr bwMode="auto">
          <a:xfrm>
            <a:off x="5589492" y="1142219"/>
            <a:ext cx="69820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s-CO" altLang="es-CO" sz="1200" b="1" dirty="0" smtClean="0"/>
              <a:t>CONPES</a:t>
            </a:r>
            <a:endParaRPr lang="es-CO" altLang="es-CO" sz="1200" b="1" dirty="0"/>
          </a:p>
        </p:txBody>
      </p:sp>
      <p:sp>
        <p:nvSpPr>
          <p:cNvPr id="17" name="Elipse 16">
            <a:extLst/>
          </p:cNvPr>
          <p:cNvSpPr/>
          <p:nvPr/>
        </p:nvSpPr>
        <p:spPr>
          <a:xfrm>
            <a:off x="6641061" y="935336"/>
            <a:ext cx="960437" cy="719137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CO" sz="1600"/>
          </a:p>
        </p:txBody>
      </p:sp>
      <p:sp>
        <p:nvSpPr>
          <p:cNvPr id="18" name="CuadroTexto 55"/>
          <p:cNvSpPr txBox="1">
            <a:spLocks noChangeArrowheads="1"/>
          </p:cNvSpPr>
          <p:nvPr/>
        </p:nvSpPr>
        <p:spPr bwMode="auto">
          <a:xfrm>
            <a:off x="6625920" y="952798"/>
            <a:ext cx="99072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s-CO" altLang="es-CO" sz="1200" b="1" dirty="0" smtClean="0"/>
              <a:t>GOB. </a:t>
            </a:r>
          </a:p>
          <a:p>
            <a:pPr algn="ctr"/>
            <a:r>
              <a:rPr lang="es-CO" altLang="es-CO" sz="1200" b="1" dirty="0" smtClean="0"/>
              <a:t>ATLÁNTICO</a:t>
            </a:r>
            <a:endParaRPr lang="es-CO" altLang="es-CO" sz="1200" b="1" dirty="0"/>
          </a:p>
          <a:p>
            <a:pPr algn="ctr"/>
            <a:r>
              <a:rPr lang="es-CO" altLang="es-CO" sz="1200" dirty="0" smtClean="0"/>
              <a:t>21 </a:t>
            </a:r>
            <a:r>
              <a:rPr lang="es-CO" altLang="es-CO" sz="1200" dirty="0"/>
              <a:t>Proyectos</a:t>
            </a:r>
          </a:p>
        </p:txBody>
      </p:sp>
      <p:sp>
        <p:nvSpPr>
          <p:cNvPr id="19" name="Elipse 18">
            <a:extLst/>
          </p:cNvPr>
          <p:cNvSpPr/>
          <p:nvPr/>
        </p:nvSpPr>
        <p:spPr>
          <a:xfrm>
            <a:off x="7769039" y="943255"/>
            <a:ext cx="960437" cy="719137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CO" sz="1600"/>
          </a:p>
        </p:txBody>
      </p:sp>
      <p:sp>
        <p:nvSpPr>
          <p:cNvPr id="20" name="CuadroTexto 55"/>
          <p:cNvSpPr txBox="1">
            <a:spLocks noChangeArrowheads="1"/>
          </p:cNvSpPr>
          <p:nvPr/>
        </p:nvSpPr>
        <p:spPr bwMode="auto">
          <a:xfrm>
            <a:off x="7753898" y="960717"/>
            <a:ext cx="99072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s-CO" altLang="es-CO" sz="1200" b="1" dirty="0" smtClean="0"/>
              <a:t>GOB. </a:t>
            </a:r>
          </a:p>
          <a:p>
            <a:pPr algn="ctr"/>
            <a:r>
              <a:rPr lang="es-CO" altLang="es-CO" sz="1200" b="1" dirty="0" smtClean="0"/>
              <a:t>BÓLIVAR</a:t>
            </a:r>
            <a:endParaRPr lang="es-CO" altLang="es-CO" sz="1200" b="1" dirty="0"/>
          </a:p>
          <a:p>
            <a:pPr algn="ctr"/>
            <a:r>
              <a:rPr lang="es-CO" altLang="es-CO" sz="1200" dirty="0" smtClean="0"/>
              <a:t>22 </a:t>
            </a:r>
            <a:r>
              <a:rPr lang="es-CO" altLang="es-CO" sz="1200" dirty="0"/>
              <a:t>Proyectos</a:t>
            </a:r>
          </a:p>
        </p:txBody>
      </p:sp>
    </p:spTree>
    <p:extLst>
      <p:ext uri="{BB962C8B-B14F-4D97-AF65-F5344CB8AC3E}">
        <p14:creationId xmlns:p14="http://schemas.microsoft.com/office/powerpoint/2010/main" val="269757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/>
          <p:cNvSpPr txBox="1"/>
          <p:nvPr/>
        </p:nvSpPr>
        <p:spPr>
          <a:xfrm>
            <a:off x="4151943" y="39188"/>
            <a:ext cx="4735034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s-CO" sz="2800" b="1" dirty="0" smtClean="0">
                <a:solidFill>
                  <a:srgbClr val="6EBC44"/>
                </a:solidFill>
                <a:latin typeface="Asap Bold"/>
                <a:cs typeface="Asap Bold"/>
              </a:rPr>
              <a:t>Infraestructura Nuevas </a:t>
            </a:r>
            <a:endParaRPr lang="en-US" sz="2800" b="1" dirty="0">
              <a:solidFill>
                <a:srgbClr val="6EBC44"/>
              </a:solidFill>
              <a:latin typeface="Asap Bold"/>
              <a:cs typeface="Asap Bold"/>
            </a:endParaRPr>
          </a:p>
        </p:txBody>
      </p:sp>
      <p:sp>
        <p:nvSpPr>
          <p:cNvPr id="30" name="Proceso predefinido 2">
            <a:extLst>
              <a:ext uri="{FF2B5EF4-FFF2-40B4-BE49-F238E27FC236}">
                <a16:creationId xmlns:a16="http://schemas.microsoft.com/office/drawing/2014/main" xmlns="" id="{3E55F8E3-651F-449B-AAB9-30DC507F2DED}"/>
              </a:ext>
            </a:extLst>
          </p:cNvPr>
          <p:cNvSpPr/>
          <p:nvPr/>
        </p:nvSpPr>
        <p:spPr>
          <a:xfrm>
            <a:off x="4439633" y="671503"/>
            <a:ext cx="2357776" cy="746499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9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1" i="0" u="none" strike="noStrike" kern="1200" cap="none" spc="0" normalizeH="0" baseline="0" noProof="0" dirty="0" smtClean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2- El GII</a:t>
            </a:r>
            <a:r>
              <a:rPr kumimoji="0" lang="es-ES" sz="900" b="1" i="0" u="none" strike="noStrike" kern="1200" cap="none" spc="0" normalizeH="0" noProof="0" dirty="0" smtClean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remite al solicitante la lista de documentos de acuerdo a los lineamientos del ICBF</a:t>
            </a:r>
            <a:r>
              <a:rPr lang="es-ES" sz="900" dirty="0" smtClean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1" name="70 Terminador">
            <a:extLst>
              <a:ext uri="{FF2B5EF4-FFF2-40B4-BE49-F238E27FC236}">
                <a16:creationId xmlns:a16="http://schemas.microsoft.com/office/drawing/2014/main" xmlns="" id="{0725BC48-E8A2-44A9-A138-E2048F70133B}"/>
              </a:ext>
            </a:extLst>
          </p:cNvPr>
          <p:cNvSpPr/>
          <p:nvPr/>
        </p:nvSpPr>
        <p:spPr bwMode="auto">
          <a:xfrm flipH="1">
            <a:off x="1762663" y="150341"/>
            <a:ext cx="559936" cy="205236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INICIO</a:t>
            </a:r>
          </a:p>
        </p:txBody>
      </p:sp>
      <p:sp>
        <p:nvSpPr>
          <p:cNvPr id="32" name="74 Proceso">
            <a:extLst>
              <a:ext uri="{FF2B5EF4-FFF2-40B4-BE49-F238E27FC236}">
                <a16:creationId xmlns:a16="http://schemas.microsoft.com/office/drawing/2014/main" xmlns="" id="{0F433B4B-51FB-4284-BD0C-CC5E8A2A377E}"/>
              </a:ext>
            </a:extLst>
          </p:cNvPr>
          <p:cNvSpPr/>
          <p:nvPr/>
        </p:nvSpPr>
        <p:spPr bwMode="auto">
          <a:xfrm flipH="1">
            <a:off x="1530351" y="689357"/>
            <a:ext cx="1215974" cy="642938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1- </a:t>
            </a:r>
            <a:r>
              <a:rPr lang="es-ES" sz="900" noProof="0" dirty="0" smtClean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s-ES" sz="900" dirty="0" smtClean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Aportante</a:t>
            </a:r>
            <a:r>
              <a:rPr kumimoji="0" lang="es-ES" sz="900" b="0" i="0" u="none" strike="noStrike" kern="1200" cap="none" spc="0" normalizeH="0" baseline="0" noProof="0" dirty="0" smtClean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</a:t>
            </a:r>
            <a:r>
              <a:rPr kumimoji="0" lang="es-ES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manifiesta interés  al ICBF de construir nuevas infraestructuras</a:t>
            </a:r>
          </a:p>
        </p:txBody>
      </p:sp>
      <p:sp>
        <p:nvSpPr>
          <p:cNvPr id="33" name="5 Documento">
            <a:extLst>
              <a:ext uri="{FF2B5EF4-FFF2-40B4-BE49-F238E27FC236}">
                <a16:creationId xmlns:a16="http://schemas.microsoft.com/office/drawing/2014/main" xmlns="" id="{91148307-6826-46E7-BC67-8FB9221B51A4}"/>
              </a:ext>
            </a:extLst>
          </p:cNvPr>
          <p:cNvSpPr/>
          <p:nvPr/>
        </p:nvSpPr>
        <p:spPr bwMode="auto">
          <a:xfrm>
            <a:off x="7149805" y="777049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 smtClean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s-ES" sz="900" i="1" noProof="0" dirty="0" smtClean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aportante solicita </a:t>
            </a:r>
            <a:r>
              <a:rPr kumimoji="0" lang="es-ES" sz="900" b="0" i="1" u="none" strike="noStrike" kern="1200" cap="none" spc="0" normalizeH="0" baseline="0" noProof="0" dirty="0" smtClean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Concepto </a:t>
            </a: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 Focalización </a:t>
            </a:r>
            <a:r>
              <a:rPr kumimoji="0" lang="es-ES" sz="900" b="0" i="1" u="none" strike="noStrike" kern="1200" cap="none" spc="0" normalizeH="0" baseline="0" noProof="0" dirty="0" smtClean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</a:t>
            </a:r>
            <a:r>
              <a:rPr kumimoji="0" lang="es-ES" sz="900" b="0" i="1" u="none" strike="noStrike" kern="1200" cap="none" spc="0" normalizeH="0" noProof="0" dirty="0" smtClean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la </a:t>
            </a:r>
            <a:r>
              <a:rPr kumimoji="0" lang="es-ES" sz="900" b="0" i="1" u="none" strike="noStrike" kern="1200" cap="none" spc="0" normalizeH="0" baseline="0" noProof="0" dirty="0" smtClean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SOAPI</a:t>
            </a:r>
            <a:endParaRPr kumimoji="0" lang="es-ES" sz="900" b="0" i="1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34" name="101 Conector recto de flecha">
            <a:extLst>
              <a:ext uri="{FF2B5EF4-FFF2-40B4-BE49-F238E27FC236}">
                <a16:creationId xmlns:a16="http://schemas.microsoft.com/office/drawing/2014/main" xmlns="" id="{B3CBE83F-8701-446C-BBDF-72003183A7B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219263" y="1010826"/>
            <a:ext cx="203915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35" name="114 Conector recto de flecha">
            <a:extLst>
              <a:ext uri="{FF2B5EF4-FFF2-40B4-BE49-F238E27FC236}">
                <a16:creationId xmlns:a16="http://schemas.microsoft.com/office/drawing/2014/main" xmlns="" id="{1885907D-A53E-455F-9C81-B601F1EA34D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56114" y="1010826"/>
            <a:ext cx="281832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36" name="114 Conector recto de flecha">
            <a:extLst>
              <a:ext uri="{FF2B5EF4-FFF2-40B4-BE49-F238E27FC236}">
                <a16:creationId xmlns:a16="http://schemas.microsoft.com/office/drawing/2014/main" xmlns="" id="{B5C1482F-2772-44A0-8E39-67CA05BF851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028516" y="409492"/>
            <a:ext cx="0" cy="219653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37" name="114 Conector recto de flecha">
            <a:extLst>
              <a:ext uri="{FF2B5EF4-FFF2-40B4-BE49-F238E27FC236}">
                <a16:creationId xmlns:a16="http://schemas.microsoft.com/office/drawing/2014/main" xmlns="" id="{B9C14A9E-B097-417A-B48A-7CD08179058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76317" y="3337894"/>
            <a:ext cx="327017" cy="0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38" name="Proceso alternativo 71">
            <a:extLst>
              <a:ext uri="{FF2B5EF4-FFF2-40B4-BE49-F238E27FC236}">
                <a16:creationId xmlns:a16="http://schemas.microsoft.com/office/drawing/2014/main" xmlns="" id="{20F4B83A-9279-41F1-89A8-2A028D68DE19}"/>
              </a:ext>
            </a:extLst>
          </p:cNvPr>
          <p:cNvSpPr/>
          <p:nvPr/>
        </p:nvSpPr>
        <p:spPr>
          <a:xfrm>
            <a:off x="3409725" y="3032430"/>
            <a:ext cx="1246959" cy="623473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7.</a:t>
            </a:r>
            <a:r>
              <a:rPr kumimoji="0" lang="es-ES" sz="8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ES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Seguimiento  Visitas  al  </a:t>
            </a:r>
            <a:r>
              <a:rPr kumimoji="0" lang="es-E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50 %, 90% y 100% </a:t>
            </a:r>
          </a:p>
        </p:txBody>
      </p:sp>
      <p:sp>
        <p:nvSpPr>
          <p:cNvPr id="39" name="Preparación 33">
            <a:extLst>
              <a:ext uri="{FF2B5EF4-FFF2-40B4-BE49-F238E27FC236}">
                <a16:creationId xmlns:a16="http://schemas.microsoft.com/office/drawing/2014/main" xmlns="" id="{7FA49767-AF46-4AA2-8D03-0F41A49BFB02}"/>
              </a:ext>
            </a:extLst>
          </p:cNvPr>
          <p:cNvSpPr/>
          <p:nvPr/>
        </p:nvSpPr>
        <p:spPr>
          <a:xfrm>
            <a:off x="1425599" y="2909728"/>
            <a:ext cx="1612347" cy="850713"/>
          </a:xfrm>
          <a:prstGeom prst="flowChartPreparation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6. </a:t>
            </a:r>
            <a:r>
              <a:rPr kumimoji="0" lang="es-E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</a:t>
            </a:r>
            <a:r>
              <a:rPr kumimoji="0" lang="es-E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E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Socializa al inicio del proyecto con la comunidad  (primer Seguimiento 0%)</a:t>
            </a:r>
          </a:p>
        </p:txBody>
      </p: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xmlns="" id="{A77E3B47-CA40-421A-9F9E-BD9C71FB64E1}"/>
              </a:ext>
            </a:extLst>
          </p:cNvPr>
          <p:cNvCxnSpPr>
            <a:cxnSpLocks/>
          </p:cNvCxnSpPr>
          <p:nvPr/>
        </p:nvCxnSpPr>
        <p:spPr>
          <a:xfrm>
            <a:off x="719553" y="1636402"/>
            <a:ext cx="105230" cy="773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114 Conector recto de flecha">
            <a:extLst>
              <a:ext uri="{FF2B5EF4-FFF2-40B4-BE49-F238E27FC236}">
                <a16:creationId xmlns:a16="http://schemas.microsoft.com/office/drawing/2014/main" xmlns="" id="{4E601EBF-ECDE-4CC2-9765-4139C9F0604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926081" y="2158741"/>
            <a:ext cx="161135" cy="0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42" name="74 Proceso">
            <a:extLst>
              <a:ext uri="{FF2B5EF4-FFF2-40B4-BE49-F238E27FC236}">
                <a16:creationId xmlns:a16="http://schemas.microsoft.com/office/drawing/2014/main" xmlns="" id="{8508FB99-A538-4AA7-A485-507D8E06AB6D}"/>
              </a:ext>
            </a:extLst>
          </p:cNvPr>
          <p:cNvSpPr/>
          <p:nvPr/>
        </p:nvSpPr>
        <p:spPr bwMode="auto">
          <a:xfrm flipH="1">
            <a:off x="1643364" y="1807307"/>
            <a:ext cx="1215974" cy="688470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1" i="0" u="none" strike="noStrike" kern="1200" cap="none" spc="0" normalizeH="0" baseline="0" noProof="0" dirty="0" smtClean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5- </a:t>
            </a:r>
            <a:r>
              <a:rPr lang="es-ES" sz="90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s-ES" sz="900" i="0" u="none" strike="noStrike" kern="1200" cap="none" spc="0" normalizeH="0" baseline="0" noProof="0" dirty="0" smtClean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 aportante debe informar al ICBF la fecha</a:t>
            </a:r>
            <a:r>
              <a:rPr kumimoji="0" lang="es-ES" sz="900" i="0" u="none" strike="noStrike" kern="1200" cap="none" spc="0" normalizeH="0" noProof="0" dirty="0" smtClean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probable de Inicio de la Infraestructura</a:t>
            </a:r>
            <a:endParaRPr kumimoji="0" lang="es-ES" sz="90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4" name="Diagrama de flujo: conector 3">
            <a:extLst>
              <a:ext uri="{FF2B5EF4-FFF2-40B4-BE49-F238E27FC236}">
                <a16:creationId xmlns:a16="http://schemas.microsoft.com/office/drawing/2014/main" xmlns="" id="{EA1306AB-36F6-47DA-876C-FABFBF5BB6BF}"/>
              </a:ext>
            </a:extLst>
          </p:cNvPr>
          <p:cNvSpPr/>
          <p:nvPr/>
        </p:nvSpPr>
        <p:spPr>
          <a:xfrm>
            <a:off x="1804438" y="4004479"/>
            <a:ext cx="457200" cy="438892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6" name="Cerrar llave 45">
            <a:extLst>
              <a:ext uri="{FF2B5EF4-FFF2-40B4-BE49-F238E27FC236}">
                <a16:creationId xmlns:a16="http://schemas.microsoft.com/office/drawing/2014/main" xmlns="" id="{C4C1BE2D-55BA-4D25-91EA-38913D3B9885}"/>
              </a:ext>
            </a:extLst>
          </p:cNvPr>
          <p:cNvSpPr/>
          <p:nvPr/>
        </p:nvSpPr>
        <p:spPr>
          <a:xfrm rot="10800000">
            <a:off x="4674895" y="2861355"/>
            <a:ext cx="497203" cy="965621"/>
          </a:xfrm>
          <a:prstGeom prst="rightBrace">
            <a:avLst>
              <a:gd name="adj1" fmla="val 0"/>
              <a:gd name="adj2" fmla="val 50922"/>
            </a:avLst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7" name="Proceso alternativo 100">
            <a:extLst>
              <a:ext uri="{FF2B5EF4-FFF2-40B4-BE49-F238E27FC236}">
                <a16:creationId xmlns:a16="http://schemas.microsoft.com/office/drawing/2014/main" xmlns="" id="{2CDABEA4-F96D-401A-90AA-C9B814C5E25C}"/>
              </a:ext>
            </a:extLst>
          </p:cNvPr>
          <p:cNvSpPr/>
          <p:nvPr/>
        </p:nvSpPr>
        <p:spPr>
          <a:xfrm>
            <a:off x="5017440" y="2960321"/>
            <a:ext cx="1259955" cy="205984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Construcción</a:t>
            </a:r>
            <a:endParaRPr kumimoji="0" lang="es-E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9" name="Proceso alternativo 100">
            <a:extLst>
              <a:ext uri="{FF2B5EF4-FFF2-40B4-BE49-F238E27FC236}">
                <a16:creationId xmlns:a16="http://schemas.microsoft.com/office/drawing/2014/main" xmlns="" id="{97D3FBD4-55D3-48B7-8F5D-E14386BF3A69}"/>
              </a:ext>
            </a:extLst>
          </p:cNvPr>
          <p:cNvSpPr/>
          <p:nvPr/>
        </p:nvSpPr>
        <p:spPr>
          <a:xfrm>
            <a:off x="5017440" y="3244117"/>
            <a:ext cx="1271770" cy="200098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Operación</a:t>
            </a:r>
          </a:p>
        </p:txBody>
      </p:sp>
      <p:sp>
        <p:nvSpPr>
          <p:cNvPr id="50" name="Proceso alternativo 100">
            <a:extLst>
              <a:ext uri="{FF2B5EF4-FFF2-40B4-BE49-F238E27FC236}">
                <a16:creationId xmlns:a16="http://schemas.microsoft.com/office/drawing/2014/main" xmlns="" id="{A1EF0889-FD5B-418D-B155-46FFEBE9608A}"/>
              </a:ext>
            </a:extLst>
          </p:cNvPr>
          <p:cNvSpPr/>
          <p:nvPr/>
        </p:nvSpPr>
        <p:spPr>
          <a:xfrm>
            <a:off x="5025575" y="3543558"/>
            <a:ext cx="1264189" cy="205607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Dotación</a:t>
            </a:r>
          </a:p>
        </p:txBody>
      </p:sp>
      <p:cxnSp>
        <p:nvCxnSpPr>
          <p:cNvPr id="52" name="Conector: angular 22">
            <a:extLst>
              <a:ext uri="{FF2B5EF4-FFF2-40B4-BE49-F238E27FC236}">
                <a16:creationId xmlns:a16="http://schemas.microsoft.com/office/drawing/2014/main" xmlns="" id="{2419E9C2-4C62-4FA7-923E-A83CF18DE6A7}"/>
              </a:ext>
            </a:extLst>
          </p:cNvPr>
          <p:cNvCxnSpPr>
            <a:cxnSpLocks/>
            <a:stCxn id="58" idx="2"/>
            <a:endCxn id="59" idx="0"/>
          </p:cNvCxnSpPr>
          <p:nvPr/>
        </p:nvCxnSpPr>
        <p:spPr>
          <a:xfrm rot="5400000" flipH="1">
            <a:off x="6159274" y="551641"/>
            <a:ext cx="526012" cy="2893192"/>
          </a:xfrm>
          <a:prstGeom prst="bentConnector5">
            <a:avLst>
              <a:gd name="adj1" fmla="val -43459"/>
              <a:gd name="adj2" fmla="val 33785"/>
              <a:gd name="adj3" fmla="val 143459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114 Conector recto de flecha">
            <a:extLst>
              <a:ext uri="{FF2B5EF4-FFF2-40B4-BE49-F238E27FC236}">
                <a16:creationId xmlns:a16="http://schemas.microsoft.com/office/drawing/2014/main" xmlns="" id="{5267EA59-2D84-4ED7-83B8-7A8CADB4C64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24689" y="2959801"/>
            <a:ext cx="3773" cy="34645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58" name="CuadroTexto 57">
            <a:extLst>
              <a:ext uri="{FF2B5EF4-FFF2-40B4-BE49-F238E27FC236}">
                <a16:creationId xmlns:a16="http://schemas.microsoft.com/office/drawing/2014/main" xmlns="" id="{44FE3DAB-A8DD-4755-A894-9E64E23D8A90}"/>
              </a:ext>
            </a:extLst>
          </p:cNvPr>
          <p:cNvSpPr txBox="1"/>
          <p:nvPr/>
        </p:nvSpPr>
        <p:spPr>
          <a:xfrm>
            <a:off x="6985405" y="1541130"/>
            <a:ext cx="1766941" cy="7201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s-CO"/>
            </a:defPPr>
            <a:lvl1pPr algn="ctr">
              <a:defRPr sz="900" b="1">
                <a:ln w="0"/>
                <a:solidFill>
                  <a:schemeClr val="tx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3-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s-CO" sz="900" b="0" i="0" u="none" strike="noStrike" kern="1200" cap="none" spc="0" normalizeH="0" baseline="0" noProof="0" dirty="0" smtClean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 el concepto de Focalización el GII analiza la capacidad </a:t>
            </a:r>
            <a:r>
              <a:rPr lang="es-CO" b="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instalada del proyecto.</a:t>
            </a:r>
            <a:endParaRPr kumimoji="0" lang="es-CO" sz="9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9" name="Decisión 13">
            <a:extLst>
              <a:ext uri="{FF2B5EF4-FFF2-40B4-BE49-F238E27FC236}">
                <a16:creationId xmlns:a16="http://schemas.microsoft.com/office/drawing/2014/main" xmlns="" id="{8C0C734C-C2CB-42AF-9ACC-03B59226149C}"/>
              </a:ext>
            </a:extLst>
          </p:cNvPr>
          <p:cNvSpPr/>
          <p:nvPr/>
        </p:nvSpPr>
        <p:spPr>
          <a:xfrm>
            <a:off x="3153959" y="1735231"/>
            <a:ext cx="3643450" cy="847020"/>
          </a:xfrm>
          <a:prstGeom prst="flowChartDecisio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4. </a:t>
            </a:r>
            <a:r>
              <a:rPr kumimoji="0" lang="es-ES" sz="9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Una vez entregada</a:t>
            </a:r>
            <a:r>
              <a:rPr kumimoji="0" lang="es-ES" sz="90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la documentación a la </a:t>
            </a:r>
            <a:r>
              <a:rPr kumimoji="0" lang="es-E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Dirección </a:t>
            </a:r>
            <a:r>
              <a:rPr kumimoji="0" lang="es-E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Administrativa </a:t>
            </a:r>
            <a:r>
              <a:rPr kumimoji="0" lang="es-E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emiten ficha de revisión del proyecto.</a:t>
            </a:r>
            <a:endParaRPr kumimoji="0" lang="es-E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2" name="5 Documento">
            <a:extLst>
              <a:ext uri="{FF2B5EF4-FFF2-40B4-BE49-F238E27FC236}">
                <a16:creationId xmlns:a16="http://schemas.microsoft.com/office/drawing/2014/main" xmlns="" id="{91148307-6826-46E7-BC67-8FB9221B51A4}"/>
              </a:ext>
            </a:extLst>
          </p:cNvPr>
          <p:cNvSpPr/>
          <p:nvPr/>
        </p:nvSpPr>
        <p:spPr bwMode="auto">
          <a:xfrm>
            <a:off x="3057525" y="690925"/>
            <a:ext cx="1105298" cy="872699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00" b="0" i="1" u="none" strike="noStrike" kern="1200" cap="none" spc="0" normalizeH="0" baseline="0" noProof="0" dirty="0" smtClean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La Solicitud se</a:t>
            </a:r>
            <a:r>
              <a:rPr kumimoji="0" lang="es-ES" sz="800" b="0" i="1" u="none" strike="noStrike" kern="1200" cap="none" spc="0" normalizeH="0" noProof="0" dirty="0" smtClean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remite al Grupo de Infraestructura Inmobiliaria y a la Dirección de Primera Infancia</a:t>
            </a:r>
            <a:endParaRPr kumimoji="0" lang="es-ES" sz="800" b="0" i="1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63" name="101 Conector recto de flecha">
            <a:extLst>
              <a:ext uri="{FF2B5EF4-FFF2-40B4-BE49-F238E27FC236}">
                <a16:creationId xmlns:a16="http://schemas.microsoft.com/office/drawing/2014/main" xmlns="" id="{B3CBE83F-8701-446C-BBDF-72003183A7B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67975" y="1003620"/>
            <a:ext cx="203915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64" name="101 Conector recto de flecha">
            <a:extLst>
              <a:ext uri="{FF2B5EF4-FFF2-40B4-BE49-F238E27FC236}">
                <a16:creationId xmlns:a16="http://schemas.microsoft.com/office/drawing/2014/main" xmlns="" id="{B3CBE83F-8701-446C-BBDF-72003183A7B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77730" y="1344118"/>
            <a:ext cx="0" cy="15960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73" name="Conector angular 72"/>
          <p:cNvCxnSpPr>
            <a:endCxn id="39" idx="0"/>
          </p:cNvCxnSpPr>
          <p:nvPr/>
        </p:nvCxnSpPr>
        <p:spPr>
          <a:xfrm rot="16200000" flipH="1">
            <a:off x="1959603" y="2637557"/>
            <a:ext cx="413949" cy="130392"/>
          </a:xfrm>
          <a:prstGeom prst="bentConnector3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Decisión 89">
            <a:extLst>
              <a:ext uri="{FF2B5EF4-FFF2-40B4-BE49-F238E27FC236}">
                <a16:creationId xmlns:a16="http://schemas.microsoft.com/office/drawing/2014/main" xmlns="" id="{4D7D9781-01BB-4ED1-9161-180F8B874575}"/>
              </a:ext>
            </a:extLst>
          </p:cNvPr>
          <p:cNvSpPr/>
          <p:nvPr/>
        </p:nvSpPr>
        <p:spPr>
          <a:xfrm>
            <a:off x="6652960" y="2803723"/>
            <a:ext cx="2457520" cy="1068341"/>
          </a:xfrm>
          <a:prstGeom prst="flowChartDecisio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endParaRPr lang="es-ES" sz="800" b="1" noProof="0" dirty="0" smtClean="0">
              <a:solidFill>
                <a:prstClr val="black"/>
              </a:solidFill>
              <a:latin typeface="Calibri"/>
            </a:endParaRPr>
          </a:p>
          <a:p>
            <a:pPr lvl="0" algn="ctr">
              <a:defRPr/>
            </a:pPr>
            <a:r>
              <a:rPr lang="es-ES" sz="800" b="1" noProof="0" dirty="0" smtClean="0">
                <a:solidFill>
                  <a:prstClr val="black"/>
                </a:solidFill>
                <a:latin typeface="Calibri"/>
              </a:rPr>
              <a:t>8</a:t>
            </a:r>
            <a:r>
              <a:rPr kumimoji="0" lang="es-ES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.</a:t>
            </a:r>
            <a:r>
              <a:rPr kumimoji="0" lang="es-ES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se</a:t>
            </a:r>
            <a:r>
              <a:rPr lang="es-ES" sz="800" dirty="0" smtClean="0">
                <a:solidFill>
                  <a:prstClr val="black"/>
                </a:solidFill>
              </a:rPr>
              <a:t> verifica </a:t>
            </a:r>
            <a:r>
              <a:rPr lang="es-ES" sz="800" dirty="0">
                <a:solidFill>
                  <a:prstClr val="black"/>
                </a:solidFill>
              </a:rPr>
              <a:t>por parte del GII </a:t>
            </a:r>
            <a:r>
              <a:rPr lang="es-ES" sz="8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s-ES" sz="800" dirty="0" smtClean="0">
                <a:solidFill>
                  <a:prstClr val="black"/>
                </a:solidFill>
                <a:latin typeface="Calibri"/>
              </a:rPr>
              <a:t>el  cumplimiento según manual </a:t>
            </a:r>
            <a:r>
              <a:rPr kumimoji="0" lang="es-ES" sz="8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Infraestructura </a:t>
            </a:r>
            <a:r>
              <a:rPr lang="es-ES" sz="800" dirty="0">
                <a:solidFill>
                  <a:prstClr val="black"/>
                </a:solidFill>
              </a:rPr>
              <a:t>y por parte de la DPI la dotación</a:t>
            </a:r>
            <a:r>
              <a:rPr kumimoji="0" lang="es-ES" sz="800" b="0" i="0" u="none" strike="noStrike" kern="1200" cap="none" spc="0" normalizeH="0" baseline="0" noProof="0" dirty="0" smtClean="0">
                <a:ln w="0"/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.</a:t>
            </a:r>
            <a:endParaRPr kumimoji="0" lang="es-E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cxnSp>
        <p:nvCxnSpPr>
          <p:cNvPr id="77" name="101 Conector recto de flecha">
            <a:extLst>
              <a:ext uri="{FF2B5EF4-FFF2-40B4-BE49-F238E27FC236}">
                <a16:creationId xmlns:a16="http://schemas.microsoft.com/office/drawing/2014/main" xmlns="" id="{B3CBE83F-8701-446C-BBDF-72003183A7B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350319" y="3337894"/>
            <a:ext cx="269257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19735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/>
          <p:cNvSpPr txBox="1"/>
          <p:nvPr/>
        </p:nvSpPr>
        <p:spPr>
          <a:xfrm>
            <a:off x="3953096" y="-10180"/>
            <a:ext cx="506288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s-CO" sz="2800" b="1" dirty="0" smtClean="0">
                <a:solidFill>
                  <a:srgbClr val="6EBC44"/>
                </a:solidFill>
                <a:latin typeface="Asap Bold"/>
                <a:cs typeface="Asap Bold"/>
              </a:rPr>
              <a:t>Infraestructura Nuevas</a:t>
            </a:r>
            <a:endParaRPr lang="en-US" sz="2800" b="1" dirty="0">
              <a:solidFill>
                <a:srgbClr val="6EBC44"/>
              </a:solidFill>
              <a:latin typeface="Asap Bold"/>
              <a:cs typeface="Asap Bold"/>
            </a:endParaRPr>
          </a:p>
        </p:txBody>
      </p:sp>
      <p:sp>
        <p:nvSpPr>
          <p:cNvPr id="6" name="Flecha doblada hacia arriba 27">
            <a:extLst>
              <a:ext uri="{FF2B5EF4-FFF2-40B4-BE49-F238E27FC236}">
                <a16:creationId xmlns:a16="http://schemas.microsoft.com/office/drawing/2014/main" xmlns="" id="{B9019FE0-CAB9-4AE4-AEB5-5F599D7E1E01}"/>
              </a:ext>
            </a:extLst>
          </p:cNvPr>
          <p:cNvSpPr/>
          <p:nvPr/>
        </p:nvSpPr>
        <p:spPr>
          <a:xfrm rot="5400000">
            <a:off x="1625384" y="787461"/>
            <a:ext cx="354058" cy="203914"/>
          </a:xfrm>
          <a:prstGeom prst="bentUpArrow">
            <a:avLst>
              <a:gd name="adj1" fmla="val 0"/>
              <a:gd name="adj2" fmla="val 25000"/>
              <a:gd name="adj3" fmla="val 21402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xmlns="" id="{1BA5C015-DA4C-48D6-8C48-A6728ED45FCF}"/>
              </a:ext>
            </a:extLst>
          </p:cNvPr>
          <p:cNvCxnSpPr>
            <a:cxnSpLocks/>
          </p:cNvCxnSpPr>
          <p:nvPr/>
        </p:nvCxnSpPr>
        <p:spPr>
          <a:xfrm>
            <a:off x="3323284" y="1016498"/>
            <a:ext cx="279452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iagrama de flujo: conector 45">
            <a:extLst>
              <a:ext uri="{FF2B5EF4-FFF2-40B4-BE49-F238E27FC236}">
                <a16:creationId xmlns:a16="http://schemas.microsoft.com/office/drawing/2014/main" xmlns="" id="{F9243861-7CE6-4D9F-9B98-28A2DE138946}"/>
              </a:ext>
            </a:extLst>
          </p:cNvPr>
          <p:cNvSpPr/>
          <p:nvPr/>
        </p:nvSpPr>
        <p:spPr>
          <a:xfrm>
            <a:off x="1471856" y="129406"/>
            <a:ext cx="457200" cy="429775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16" name="286 Proceso predefinido">
            <a:extLst>
              <a:ext uri="{FF2B5EF4-FFF2-40B4-BE49-F238E27FC236}">
                <a16:creationId xmlns:a16="http://schemas.microsoft.com/office/drawing/2014/main" xmlns="" id="{1FFF6702-0D55-4B3D-BC72-76CA147A1822}"/>
              </a:ext>
            </a:extLst>
          </p:cNvPr>
          <p:cNvSpPr/>
          <p:nvPr/>
        </p:nvSpPr>
        <p:spPr bwMode="auto">
          <a:xfrm>
            <a:off x="7043681" y="1847021"/>
            <a:ext cx="1907636" cy="865320"/>
          </a:xfrm>
          <a:prstGeom prst="flowChartPredefinedProcess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R="0" lvl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CO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15. </a:t>
            </a:r>
            <a:r>
              <a:rPr kumimoji="0" lang="es-CO" sz="11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Hecha</a:t>
            </a:r>
            <a:r>
              <a:rPr kumimoji="0" lang="es-CO" sz="110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la contratación el Ente Territorial deberá suscribir el Comodato con la EAS</a:t>
            </a:r>
            <a:endParaRPr kumimoji="0" lang="es-ES" sz="1100" i="1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74 Proceso">
            <a:extLst>
              <a:ext uri="{FF2B5EF4-FFF2-40B4-BE49-F238E27FC236}">
                <a16:creationId xmlns:a16="http://schemas.microsoft.com/office/drawing/2014/main" xmlns="" id="{38EB3075-AF54-4D45-A443-97878C11DD8F}"/>
              </a:ext>
            </a:extLst>
          </p:cNvPr>
          <p:cNvSpPr/>
          <p:nvPr/>
        </p:nvSpPr>
        <p:spPr bwMode="auto">
          <a:xfrm flipH="1">
            <a:off x="5493545" y="1836904"/>
            <a:ext cx="1327225" cy="1000564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16.</a:t>
            </a:r>
            <a:r>
              <a:rPr kumimoji="0" lang="es-CO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 Iniciada 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la operación se articulará con la SOAPI, el equipo de movilización social de la DPI y la Dirección General la inauguración de la obra.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70 Terminador">
            <a:extLst>
              <a:ext uri="{FF2B5EF4-FFF2-40B4-BE49-F238E27FC236}">
                <a16:creationId xmlns:a16="http://schemas.microsoft.com/office/drawing/2014/main" xmlns="" id="{E150AE51-B861-43AA-A386-BCEC78408BD8}"/>
              </a:ext>
            </a:extLst>
          </p:cNvPr>
          <p:cNvSpPr/>
          <p:nvPr/>
        </p:nvSpPr>
        <p:spPr bwMode="auto">
          <a:xfrm flipH="1">
            <a:off x="2520800" y="2171459"/>
            <a:ext cx="694346" cy="216443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FIN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xmlns="" id="{99A7AC96-438B-4016-90CD-892E394D244F}"/>
              </a:ext>
            </a:extLst>
          </p:cNvPr>
          <p:cNvSpPr/>
          <p:nvPr/>
        </p:nvSpPr>
        <p:spPr>
          <a:xfrm>
            <a:off x="1700456" y="3825376"/>
            <a:ext cx="2029617" cy="738664"/>
          </a:xfrm>
          <a:prstGeom prst="rect">
            <a:avLst/>
          </a:prstGeom>
          <a:solidFill>
            <a:srgbClr val="7030A0"/>
          </a:solidFill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Actualización constante  de matriz de infraestructura por parte de </a:t>
            </a:r>
            <a:r>
              <a:rPr kumimoji="0" lang="es-CO" sz="105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las Regionales  a</a:t>
            </a:r>
            <a:r>
              <a:rPr lang="es-CO" sz="1050" b="1" dirty="0" smtClean="0">
                <a:solidFill>
                  <a:prstClr val="white"/>
                </a:solidFill>
                <a:latin typeface="Calibri"/>
                <a:cs typeface="Arial" panose="020B0604020202020204" pitchFamily="34" charset="0"/>
              </a:rPr>
              <a:t>l Equipo de Primera Infancia</a:t>
            </a:r>
            <a:endParaRPr kumimoji="0" lang="es-ES" sz="10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Globo: flecha hacia abajo 12">
            <a:extLst>
              <a:ext uri="{FF2B5EF4-FFF2-40B4-BE49-F238E27FC236}">
                <a16:creationId xmlns:a16="http://schemas.microsoft.com/office/drawing/2014/main" xmlns="" id="{355902AF-0340-4012-B8D4-81220ED08DBC}"/>
              </a:ext>
            </a:extLst>
          </p:cNvPr>
          <p:cNvSpPr/>
          <p:nvPr/>
        </p:nvSpPr>
        <p:spPr>
          <a:xfrm>
            <a:off x="1569977" y="2654318"/>
            <a:ext cx="2168331" cy="1108445"/>
          </a:xfrm>
          <a:prstGeom prst="downArrowCallout">
            <a:avLst/>
          </a:prstGeom>
          <a:solidFill>
            <a:srgbClr val="7030A0"/>
          </a:solidFill>
          <a:effectLst>
            <a:glow rad="139700">
              <a:schemeClr val="accent4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Apoyo constante </a:t>
            </a:r>
            <a:r>
              <a:rPr kumimoji="0" lang="es-CO" sz="1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de</a:t>
            </a:r>
            <a:r>
              <a:rPr kumimoji="0" lang="es-CO" sz="1000" b="1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 las Regionales y de </a:t>
            </a:r>
            <a:r>
              <a:rPr kumimoji="0" lang="es-CO" sz="1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GII  </a:t>
            </a:r>
            <a:r>
              <a:rPr kumimoji="0" lang="es-CO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para la verificación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 de la  infraestructura que cumpla con los lineamientos.</a:t>
            </a:r>
            <a:endParaRPr kumimoji="0" lang="es-E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  <p:sp>
        <p:nvSpPr>
          <p:cNvPr id="22" name="74 Proceso">
            <a:extLst>
              <a:ext uri="{FF2B5EF4-FFF2-40B4-BE49-F238E27FC236}">
                <a16:creationId xmlns:a16="http://schemas.microsoft.com/office/drawing/2014/main" xmlns="" id="{38EB3075-AF54-4D45-A443-97878C11DD8F}"/>
              </a:ext>
            </a:extLst>
          </p:cNvPr>
          <p:cNvSpPr/>
          <p:nvPr/>
        </p:nvSpPr>
        <p:spPr bwMode="auto">
          <a:xfrm flipH="1">
            <a:off x="1965365" y="566165"/>
            <a:ext cx="1327225" cy="1000564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11.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es-CO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La regional junto con el centro zonal </a:t>
            </a:r>
            <a:r>
              <a:rPr lang="es-CO" sz="900" dirty="0" smtClean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envían a</a:t>
            </a:r>
            <a:r>
              <a:rPr kumimoji="0" lang="es-CO" sz="900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la DPI la ficha técnica  junto al informe del Ingeniero de apoyo y el concepto de focalización actualizado.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74 Proceso">
            <a:extLst>
              <a:ext uri="{FF2B5EF4-FFF2-40B4-BE49-F238E27FC236}">
                <a16:creationId xmlns:a16="http://schemas.microsoft.com/office/drawing/2014/main" xmlns="" id="{38EB3075-AF54-4D45-A443-97878C11DD8F}"/>
              </a:ext>
            </a:extLst>
          </p:cNvPr>
          <p:cNvSpPr/>
          <p:nvPr/>
        </p:nvSpPr>
        <p:spPr bwMode="auto">
          <a:xfrm flipH="1">
            <a:off x="3647339" y="555002"/>
            <a:ext cx="1327225" cy="1000564"/>
          </a:xfrm>
          <a:prstGeom prst="flowChartProcess">
            <a:avLst/>
          </a:prstGeom>
          <a:solidFill>
            <a:srgbClr val="92D05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12.</a:t>
            </a:r>
            <a:r>
              <a:rPr kumimoji="0" lang="es-CO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El equipo de la DPI costea el servicio conforme a los insumos previa validación,</a:t>
            </a:r>
            <a:r>
              <a:rPr kumimoji="0" lang="es-CO" sz="900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CO" sz="900" dirty="0" smtClean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autorizan  a la regional </a:t>
            </a:r>
            <a:r>
              <a:rPr kumimoji="0" lang="es-CO" sz="900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el cargue  en el SIM.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xmlns="" id="{1BA5C015-DA4C-48D6-8C48-A6728ED45FCF}"/>
              </a:ext>
            </a:extLst>
          </p:cNvPr>
          <p:cNvCxnSpPr>
            <a:cxnSpLocks/>
          </p:cNvCxnSpPr>
          <p:nvPr/>
        </p:nvCxnSpPr>
        <p:spPr>
          <a:xfrm>
            <a:off x="5023008" y="1016498"/>
            <a:ext cx="287002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74 Proceso">
            <a:extLst>
              <a:ext uri="{FF2B5EF4-FFF2-40B4-BE49-F238E27FC236}">
                <a16:creationId xmlns:a16="http://schemas.microsoft.com/office/drawing/2014/main" xmlns="" id="{38EB3075-AF54-4D45-A443-97878C11DD8F}"/>
              </a:ext>
            </a:extLst>
          </p:cNvPr>
          <p:cNvSpPr/>
          <p:nvPr/>
        </p:nvSpPr>
        <p:spPr bwMode="auto">
          <a:xfrm flipH="1">
            <a:off x="5337440" y="566165"/>
            <a:ext cx="1652824" cy="1056230"/>
          </a:xfrm>
          <a:prstGeom prst="flowChartProcess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13.</a:t>
            </a:r>
            <a:r>
              <a:rPr kumimoji="0" lang="es-CO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CO" sz="90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CO" sz="900" dirty="0" smtClean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El equipo Financiero de la DPI , gestiona  ante la Dirección de Planeación (Subdirección de Programación) la resolución de traslado de recursos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27" name="74 Proceso">
            <a:extLst>
              <a:ext uri="{FF2B5EF4-FFF2-40B4-BE49-F238E27FC236}">
                <a16:creationId xmlns:a16="http://schemas.microsoft.com/office/drawing/2014/main" xmlns="" id="{38EB3075-AF54-4D45-A443-97878C11DD8F}"/>
              </a:ext>
            </a:extLst>
          </p:cNvPr>
          <p:cNvSpPr/>
          <p:nvPr/>
        </p:nvSpPr>
        <p:spPr bwMode="auto">
          <a:xfrm flipH="1">
            <a:off x="7354861" y="555002"/>
            <a:ext cx="1327225" cy="1000564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14.</a:t>
            </a:r>
            <a:r>
              <a:rPr kumimoji="0" lang="es-CO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CO" sz="900" noProof="0" dirty="0" smtClean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Una vez traslados  los recursos la Regional deberá adelantar los  tramites contractuales 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xmlns="" id="{1BA5C015-DA4C-48D6-8C48-A6728ED45FCF}"/>
              </a:ext>
            </a:extLst>
          </p:cNvPr>
          <p:cNvCxnSpPr>
            <a:cxnSpLocks/>
          </p:cNvCxnSpPr>
          <p:nvPr/>
        </p:nvCxnSpPr>
        <p:spPr>
          <a:xfrm>
            <a:off x="7040427" y="1024108"/>
            <a:ext cx="287002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xmlns="" id="{1BA5C015-DA4C-48D6-8C48-A6728ED45FCF}"/>
              </a:ext>
            </a:extLst>
          </p:cNvPr>
          <p:cNvCxnSpPr>
            <a:cxnSpLocks/>
          </p:cNvCxnSpPr>
          <p:nvPr/>
        </p:nvCxnSpPr>
        <p:spPr>
          <a:xfrm>
            <a:off x="7997499" y="1566729"/>
            <a:ext cx="0" cy="24081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xmlns="" id="{1BA5C015-DA4C-48D6-8C48-A6728ED45FCF}"/>
              </a:ext>
            </a:extLst>
          </p:cNvPr>
          <p:cNvCxnSpPr>
            <a:cxnSpLocks/>
          </p:cNvCxnSpPr>
          <p:nvPr/>
        </p:nvCxnSpPr>
        <p:spPr>
          <a:xfrm flipH="1">
            <a:off x="6888026" y="2270594"/>
            <a:ext cx="152401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xmlns="" id="{1BA5C015-DA4C-48D6-8C48-A6728ED45FCF}"/>
              </a:ext>
            </a:extLst>
          </p:cNvPr>
          <p:cNvCxnSpPr>
            <a:cxnSpLocks/>
          </p:cNvCxnSpPr>
          <p:nvPr/>
        </p:nvCxnSpPr>
        <p:spPr>
          <a:xfrm>
            <a:off x="7990950" y="2717062"/>
            <a:ext cx="0" cy="24081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Esquina doblada 34"/>
          <p:cNvSpPr/>
          <p:nvPr/>
        </p:nvSpPr>
        <p:spPr>
          <a:xfrm>
            <a:off x="6990265" y="2957874"/>
            <a:ext cx="1907636" cy="867502"/>
          </a:xfrm>
          <a:prstGeom prst="foldedCorner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 rad="101600">
              <a:schemeClr val="accent3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00" dirty="0" smtClean="0">
                <a:solidFill>
                  <a:prstClr val="black"/>
                </a:solidFill>
              </a:rPr>
              <a:t>En caso de que la infraestructura requiera alguna mejora o intervención es deber del operador realizarla de acuerdo al manual  </a:t>
            </a:r>
            <a:endParaRPr lang="es-ES" sz="1400" dirty="0"/>
          </a:p>
        </p:txBody>
      </p:sp>
      <p:cxnSp>
        <p:nvCxnSpPr>
          <p:cNvPr id="36" name="Conector: angular 41">
            <a:extLst>
              <a:ext uri="{FF2B5EF4-FFF2-40B4-BE49-F238E27FC236}">
                <a16:creationId xmlns:a16="http://schemas.microsoft.com/office/drawing/2014/main" xmlns="" id="{3BC697DF-3204-496B-85B7-BA5680BD2D25}"/>
              </a:ext>
            </a:extLst>
          </p:cNvPr>
          <p:cNvCxnSpPr>
            <a:cxnSpLocks/>
            <a:stCxn id="35" idx="3"/>
          </p:cNvCxnSpPr>
          <p:nvPr/>
        </p:nvCxnSpPr>
        <p:spPr>
          <a:xfrm flipH="1" flipV="1">
            <a:off x="6419088" y="1760508"/>
            <a:ext cx="2478813" cy="1631117"/>
          </a:xfrm>
          <a:prstGeom prst="bentConnector3">
            <a:avLst>
              <a:gd name="adj1" fmla="val -590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xmlns="" id="{1BA5C015-DA4C-48D6-8C48-A6728ED45FCF}"/>
              </a:ext>
            </a:extLst>
          </p:cNvPr>
          <p:cNvCxnSpPr>
            <a:cxnSpLocks/>
          </p:cNvCxnSpPr>
          <p:nvPr/>
        </p:nvCxnSpPr>
        <p:spPr>
          <a:xfrm flipH="1">
            <a:off x="3323284" y="2291432"/>
            <a:ext cx="433623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rminador 58"/>
          <p:cNvSpPr/>
          <p:nvPr/>
        </p:nvSpPr>
        <p:spPr>
          <a:xfrm>
            <a:off x="3807635" y="2130051"/>
            <a:ext cx="1514000" cy="299257"/>
          </a:xfrm>
          <a:prstGeom prst="flowChartTerminator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s-CO" sz="1100" b="1" dirty="0">
                <a:solidFill>
                  <a:prstClr val="black"/>
                </a:solidFill>
              </a:rPr>
              <a:t>INAUGURACIÒN</a:t>
            </a:r>
            <a:endParaRPr lang="es-ES" sz="1100" b="1" i="1" dirty="0">
              <a:ln w="0"/>
              <a:solidFill>
                <a:prstClr val="black"/>
              </a:solidFill>
            </a:endParaRPr>
          </a:p>
        </p:txBody>
      </p:sp>
      <p:cxnSp>
        <p:nvCxnSpPr>
          <p:cNvPr id="60" name="Conector recto de flecha 59">
            <a:extLst>
              <a:ext uri="{FF2B5EF4-FFF2-40B4-BE49-F238E27FC236}">
                <a16:creationId xmlns:a16="http://schemas.microsoft.com/office/drawing/2014/main" xmlns="" id="{1BA5C015-DA4C-48D6-8C48-A6728ED45FCF}"/>
              </a:ext>
            </a:extLst>
          </p:cNvPr>
          <p:cNvCxnSpPr>
            <a:cxnSpLocks/>
          </p:cNvCxnSpPr>
          <p:nvPr/>
        </p:nvCxnSpPr>
        <p:spPr>
          <a:xfrm flipH="1">
            <a:off x="5341144" y="2297860"/>
            <a:ext cx="152401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456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180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smtClean="0">
                <a:solidFill>
                  <a:srgbClr val="6EBC44"/>
                </a:solidFill>
              </a:rPr>
              <a:t>Contactos</a:t>
            </a:r>
            <a:endParaRPr lang="en-US" b="1" dirty="0">
              <a:solidFill>
                <a:srgbClr val="6EBC44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898572" y="1977734"/>
            <a:ext cx="2473036" cy="2317174"/>
          </a:xfrm>
        </p:spPr>
        <p:txBody>
          <a:bodyPr>
            <a:normAutofit/>
          </a:bodyPr>
          <a:lstStyle/>
          <a:p>
            <a:r>
              <a:rPr lang="es-CO" sz="2000" dirty="0" err="1" smtClean="0"/>
              <a:t>Gina.moreno</a:t>
            </a:r>
            <a:endParaRPr lang="es-CO" sz="2000" dirty="0" smtClean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09600" y="1981199"/>
            <a:ext cx="2473036" cy="2317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O" sz="2000" dirty="0" err="1" smtClean="0"/>
              <a:t>Paula.ospina</a:t>
            </a:r>
            <a:endParaRPr lang="es-CO" sz="2000" dirty="0" smtClean="0"/>
          </a:p>
          <a:p>
            <a:pPr algn="just"/>
            <a:r>
              <a:rPr lang="es-CO" sz="2000" dirty="0" err="1" smtClean="0"/>
              <a:t>Alba.romero</a:t>
            </a:r>
            <a:endParaRPr lang="es-CO" sz="2000" dirty="0" smtClean="0"/>
          </a:p>
          <a:p>
            <a:pPr algn="just"/>
            <a:r>
              <a:rPr lang="es-CO" sz="2000" dirty="0" err="1" smtClean="0"/>
              <a:t>Jaime.silva</a:t>
            </a:r>
            <a:endParaRPr lang="es-CO" sz="2000" dirty="0" smtClean="0"/>
          </a:p>
          <a:p>
            <a:pPr marL="0" indent="0" algn="just">
              <a:buFont typeface="Arial"/>
              <a:buNone/>
            </a:pPr>
            <a:endParaRPr lang="en-US" sz="2000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3321627" y="1956952"/>
            <a:ext cx="2473036" cy="2317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O" sz="2000" dirty="0" err="1" smtClean="0"/>
              <a:t>Derly.fajardo</a:t>
            </a:r>
            <a:endParaRPr lang="es-CO" sz="2000" dirty="0" smtClean="0"/>
          </a:p>
          <a:p>
            <a:pPr algn="just"/>
            <a:r>
              <a:rPr lang="es-CO" sz="2000" dirty="0" err="1" smtClean="0"/>
              <a:t>Johana.molano</a:t>
            </a:r>
            <a:endParaRPr lang="es-CO" sz="2000" dirty="0" smtClean="0"/>
          </a:p>
          <a:p>
            <a:pPr algn="just"/>
            <a:r>
              <a:rPr lang="es-CO" sz="2000" dirty="0" err="1"/>
              <a:t>Jorge.sanchez</a:t>
            </a:r>
            <a:endParaRPr lang="es-CO" sz="2000" dirty="0"/>
          </a:p>
          <a:p>
            <a:pPr algn="just"/>
            <a:r>
              <a:rPr lang="es-CO" sz="2000" dirty="0" smtClean="0"/>
              <a:t>Paola Perdomo</a:t>
            </a:r>
            <a:endParaRPr lang="es-CO" sz="2000" dirty="0" smtClean="0"/>
          </a:p>
          <a:p>
            <a:pPr marL="0" indent="0" algn="just">
              <a:buFont typeface="Arial"/>
              <a:buNone/>
            </a:pPr>
            <a:endParaRPr lang="en-US" sz="2000" dirty="0"/>
          </a:p>
        </p:txBody>
      </p:sp>
      <p:sp>
        <p:nvSpPr>
          <p:cNvPr id="6" name="CuadroTexto 5"/>
          <p:cNvSpPr txBox="1"/>
          <p:nvPr/>
        </p:nvSpPr>
        <p:spPr>
          <a:xfrm>
            <a:off x="869372" y="1423555"/>
            <a:ext cx="195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>
                <a:solidFill>
                  <a:srgbClr val="6EBC44"/>
                </a:solidFill>
              </a:rPr>
              <a:t>DOTACIONES</a:t>
            </a:r>
            <a:endParaRPr lang="en-US" b="1" dirty="0">
              <a:solidFill>
                <a:srgbClr val="6EBC44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3432463" y="1421185"/>
            <a:ext cx="2206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>
                <a:solidFill>
                  <a:srgbClr val="6EBC44"/>
                </a:solidFill>
              </a:rPr>
              <a:t>INFRAESTRUCTURA</a:t>
            </a:r>
            <a:endParaRPr lang="en-US" b="1" dirty="0">
              <a:solidFill>
                <a:srgbClr val="6EBC44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031922" y="1428113"/>
            <a:ext cx="2206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>
                <a:solidFill>
                  <a:srgbClr val="6EBC44"/>
                </a:solidFill>
              </a:rPr>
              <a:t>FOCALIZACIÓN</a:t>
            </a:r>
            <a:endParaRPr lang="en-US" b="1" dirty="0">
              <a:solidFill>
                <a:srgbClr val="6EBC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16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3"/>
          <p:cNvSpPr txBox="1"/>
          <p:nvPr/>
        </p:nvSpPr>
        <p:spPr>
          <a:xfrm>
            <a:off x="289371" y="88033"/>
            <a:ext cx="7240885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6EBC44"/>
                </a:solidFill>
                <a:latin typeface="Asap Bold"/>
                <a:cs typeface="Asap Bold"/>
              </a:rPr>
              <a:t>Estrategia de la Focalización</a:t>
            </a:r>
          </a:p>
        </p:txBody>
      </p:sp>
      <p:sp>
        <p:nvSpPr>
          <p:cNvPr id="15" name="Rectángulo 14"/>
          <p:cNvSpPr>
            <a:spLocks noChangeArrowheads="1"/>
          </p:cNvSpPr>
          <p:nvPr/>
        </p:nvSpPr>
        <p:spPr bwMode="auto">
          <a:xfrm>
            <a:off x="593545" y="1156536"/>
            <a:ext cx="2562225" cy="457200"/>
          </a:xfrm>
          <a:prstGeom prst="rect">
            <a:avLst/>
          </a:prstGeom>
          <a:noFill/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s-CO" sz="1400">
              <a:solidFill>
                <a:prstClr val="white"/>
              </a:solidFill>
            </a:endParaRPr>
          </a:p>
        </p:txBody>
      </p:sp>
      <p:sp>
        <p:nvSpPr>
          <p:cNvPr id="16" name="Rectángulo 11"/>
          <p:cNvSpPr>
            <a:spLocks noChangeArrowheads="1"/>
          </p:cNvSpPr>
          <p:nvPr/>
        </p:nvSpPr>
        <p:spPr bwMode="auto">
          <a:xfrm>
            <a:off x="547507" y="1216861"/>
            <a:ext cx="223996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s-CO" altLang="es-CO" sz="1200" b="1">
                <a:solidFill>
                  <a:prstClr val="black"/>
                </a:solidFill>
              </a:rPr>
              <a:t>Focalización Territorial</a:t>
            </a:r>
          </a:p>
        </p:txBody>
      </p:sp>
      <p:sp>
        <p:nvSpPr>
          <p:cNvPr id="17" name="Elipse 16"/>
          <p:cNvSpPr/>
          <p:nvPr/>
        </p:nvSpPr>
        <p:spPr>
          <a:xfrm>
            <a:off x="2608081" y="999576"/>
            <a:ext cx="774658" cy="768002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6000" b="-16000"/>
            </a:stretch>
          </a:blipFill>
        </p:spPr>
        <p:style>
          <a:lnRef idx="2">
            <a:schemeClr val="accent1">
              <a:alpha val="9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Rectángulo 17"/>
          <p:cNvSpPr>
            <a:spLocks noChangeArrowheads="1"/>
          </p:cNvSpPr>
          <p:nvPr/>
        </p:nvSpPr>
        <p:spPr bwMode="auto">
          <a:xfrm>
            <a:off x="603070" y="1950286"/>
            <a:ext cx="2562225" cy="457200"/>
          </a:xfrm>
          <a:prstGeom prst="rect">
            <a:avLst/>
          </a:prstGeom>
          <a:noFill/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s-CO" sz="1400">
              <a:solidFill>
                <a:prstClr val="white"/>
              </a:solidFill>
            </a:endParaRPr>
          </a:p>
        </p:txBody>
      </p:sp>
      <p:sp>
        <p:nvSpPr>
          <p:cNvPr id="19" name="Rectángulo 17"/>
          <p:cNvSpPr>
            <a:spLocks noChangeArrowheads="1"/>
          </p:cNvSpPr>
          <p:nvPr/>
        </p:nvSpPr>
        <p:spPr bwMode="auto">
          <a:xfrm>
            <a:off x="557032" y="2010611"/>
            <a:ext cx="223996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s-CO" altLang="es-CO" sz="1200" b="1">
                <a:solidFill>
                  <a:prstClr val="black"/>
                </a:solidFill>
              </a:rPr>
              <a:t>Focalización Individual</a:t>
            </a:r>
          </a:p>
        </p:txBody>
      </p:sp>
      <p:sp>
        <p:nvSpPr>
          <p:cNvPr id="20" name="Rectángulo 19"/>
          <p:cNvSpPr>
            <a:spLocks noChangeArrowheads="1"/>
          </p:cNvSpPr>
          <p:nvPr/>
        </p:nvSpPr>
        <p:spPr bwMode="auto">
          <a:xfrm>
            <a:off x="3757217" y="1002076"/>
            <a:ext cx="2495550" cy="122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just">
              <a:buFont typeface="Arial" panose="020B0604020202020204" pitchFamily="34" charset="0"/>
              <a:buChar char="•"/>
            </a:pPr>
            <a:r>
              <a:rPr lang="es-CO" altLang="es-CO" sz="1050" dirty="0">
                <a:solidFill>
                  <a:prstClr val="black"/>
                </a:solidFill>
              </a:rPr>
              <a:t>Zona donde se concentra la población con problemáticas identificadas.</a:t>
            </a:r>
          </a:p>
          <a:p>
            <a:pPr algn="just"/>
            <a:endParaRPr lang="es-CO" altLang="es-CO" sz="1050" dirty="0">
              <a:solidFill>
                <a:prstClr val="black"/>
              </a:solidFill>
            </a:endParaRPr>
          </a:p>
          <a:p>
            <a:pPr algn="just"/>
            <a:endParaRPr lang="es-CO" altLang="es-CO" sz="1050" dirty="0">
              <a:solidFill>
                <a:prstClr val="black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s-CO" altLang="es-CO" sz="1050" dirty="0">
                <a:solidFill>
                  <a:prstClr val="black"/>
                </a:solidFill>
              </a:rPr>
              <a:t>Identificación de personas u hogares que requieren atención por parte del Estado.</a:t>
            </a:r>
          </a:p>
        </p:txBody>
      </p:sp>
      <p:sp>
        <p:nvSpPr>
          <p:cNvPr id="21" name="Elipse 20"/>
          <p:cNvSpPr/>
          <p:nvPr/>
        </p:nvSpPr>
        <p:spPr>
          <a:xfrm>
            <a:off x="2648129" y="1854806"/>
            <a:ext cx="734610" cy="734610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7000" r="-7000"/>
            </a:stretch>
          </a:blipFill>
        </p:spPr>
        <p:style>
          <a:lnRef idx="2">
            <a:schemeClr val="accent3">
              <a:alpha val="9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Cerrar llave 21"/>
          <p:cNvSpPr>
            <a:spLocks/>
          </p:cNvSpPr>
          <p:nvPr/>
        </p:nvSpPr>
        <p:spPr bwMode="auto">
          <a:xfrm>
            <a:off x="3606620" y="664411"/>
            <a:ext cx="142875" cy="2012950"/>
          </a:xfrm>
          <a:prstGeom prst="rightBrace">
            <a:avLst>
              <a:gd name="adj1" fmla="val 8349"/>
              <a:gd name="adj2" fmla="val 50000"/>
            </a:avLst>
          </a:prstGeom>
          <a:solidFill>
            <a:schemeClr val="bg1"/>
          </a:solidFill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s-CO" sz="1400">
              <a:solidFill>
                <a:prstClr val="black"/>
              </a:solidFill>
            </a:endParaRPr>
          </a:p>
        </p:txBody>
      </p:sp>
      <p:sp>
        <p:nvSpPr>
          <p:cNvPr id="23" name="Rectángulo 22"/>
          <p:cNvSpPr>
            <a:spLocks noChangeArrowheads="1"/>
          </p:cNvSpPr>
          <p:nvPr/>
        </p:nvSpPr>
        <p:spPr bwMode="auto">
          <a:xfrm>
            <a:off x="504553" y="2810086"/>
            <a:ext cx="2562225" cy="455612"/>
          </a:xfrm>
          <a:prstGeom prst="rect">
            <a:avLst/>
          </a:prstGeom>
          <a:noFill/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s-CO" sz="1200">
              <a:solidFill>
                <a:prstClr val="white"/>
              </a:solidFill>
            </a:endParaRPr>
          </a:p>
        </p:txBody>
      </p:sp>
      <p:sp>
        <p:nvSpPr>
          <p:cNvPr id="24" name="Rectángulo 23"/>
          <p:cNvSpPr>
            <a:spLocks noChangeArrowheads="1"/>
          </p:cNvSpPr>
          <p:nvPr/>
        </p:nvSpPr>
        <p:spPr bwMode="auto">
          <a:xfrm>
            <a:off x="3123928" y="2810086"/>
            <a:ext cx="2562225" cy="455612"/>
          </a:xfrm>
          <a:prstGeom prst="rect">
            <a:avLst/>
          </a:prstGeom>
          <a:noFill/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s-CO" sz="1200">
              <a:solidFill>
                <a:prstClr val="white"/>
              </a:solidFill>
            </a:endParaRPr>
          </a:p>
        </p:txBody>
      </p:sp>
      <p:sp>
        <p:nvSpPr>
          <p:cNvPr id="25" name="Rectángulo 24"/>
          <p:cNvSpPr>
            <a:spLocks noChangeArrowheads="1"/>
          </p:cNvSpPr>
          <p:nvPr/>
        </p:nvSpPr>
        <p:spPr bwMode="auto">
          <a:xfrm>
            <a:off x="5933803" y="2810086"/>
            <a:ext cx="2563812" cy="455612"/>
          </a:xfrm>
          <a:prstGeom prst="rect">
            <a:avLst/>
          </a:prstGeom>
          <a:noFill/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s-CO" sz="1200">
              <a:solidFill>
                <a:prstClr val="white"/>
              </a:solidFill>
            </a:endParaRPr>
          </a:p>
        </p:txBody>
      </p:sp>
      <p:sp>
        <p:nvSpPr>
          <p:cNvPr id="26" name="Rectángulo 23"/>
          <p:cNvSpPr>
            <a:spLocks noChangeArrowheads="1"/>
          </p:cNvSpPr>
          <p:nvPr/>
        </p:nvSpPr>
        <p:spPr bwMode="auto">
          <a:xfrm>
            <a:off x="1065875" y="2912571"/>
            <a:ext cx="14125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s-CO" altLang="es-CO" sz="1100" b="1" dirty="0">
                <a:solidFill>
                  <a:prstClr val="black"/>
                </a:solidFill>
              </a:rPr>
              <a:t>Búsqueda Activa</a:t>
            </a:r>
          </a:p>
        </p:txBody>
      </p:sp>
      <p:sp>
        <p:nvSpPr>
          <p:cNvPr id="27" name="Rectángulo 24"/>
          <p:cNvSpPr>
            <a:spLocks noChangeArrowheads="1"/>
          </p:cNvSpPr>
          <p:nvPr/>
        </p:nvSpPr>
        <p:spPr bwMode="auto">
          <a:xfrm>
            <a:off x="3647763" y="2886523"/>
            <a:ext cx="144147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s-CO" altLang="es-CO" sz="1100" b="1" dirty="0">
                <a:solidFill>
                  <a:prstClr val="black"/>
                </a:solidFill>
              </a:rPr>
              <a:t>Remisión directa</a:t>
            </a:r>
          </a:p>
        </p:txBody>
      </p:sp>
      <p:sp>
        <p:nvSpPr>
          <p:cNvPr id="28" name="Rectángulo 25"/>
          <p:cNvSpPr>
            <a:spLocks noChangeArrowheads="1"/>
          </p:cNvSpPr>
          <p:nvPr/>
        </p:nvSpPr>
        <p:spPr bwMode="auto">
          <a:xfrm>
            <a:off x="6437843" y="2912571"/>
            <a:ext cx="178156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s-CO" altLang="es-CO" sz="1100" b="1" dirty="0">
                <a:solidFill>
                  <a:prstClr val="black"/>
                </a:solidFill>
              </a:rPr>
              <a:t>Demanda Espontanea</a:t>
            </a:r>
          </a:p>
        </p:txBody>
      </p:sp>
      <p:sp>
        <p:nvSpPr>
          <p:cNvPr id="29" name="Flecha abajo 28"/>
          <p:cNvSpPr>
            <a:spLocks noChangeArrowheads="1"/>
          </p:cNvSpPr>
          <p:nvPr/>
        </p:nvSpPr>
        <p:spPr bwMode="auto">
          <a:xfrm>
            <a:off x="1680890" y="3346661"/>
            <a:ext cx="182563" cy="173037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2D050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s-CO" sz="1200">
              <a:solidFill>
                <a:prstClr val="white"/>
              </a:solidFill>
            </a:endParaRPr>
          </a:p>
        </p:txBody>
      </p:sp>
      <p:sp>
        <p:nvSpPr>
          <p:cNvPr id="30" name="Flecha abajo 29"/>
          <p:cNvSpPr>
            <a:spLocks noChangeArrowheads="1"/>
          </p:cNvSpPr>
          <p:nvPr/>
        </p:nvSpPr>
        <p:spPr bwMode="auto">
          <a:xfrm>
            <a:off x="4241528" y="3346661"/>
            <a:ext cx="182562" cy="173037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2D050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s-CO" sz="1200">
              <a:solidFill>
                <a:prstClr val="white"/>
              </a:solidFill>
            </a:endParaRPr>
          </a:p>
        </p:txBody>
      </p:sp>
      <p:sp>
        <p:nvSpPr>
          <p:cNvPr id="31" name="Flecha abajo 30"/>
          <p:cNvSpPr>
            <a:spLocks noChangeArrowheads="1"/>
          </p:cNvSpPr>
          <p:nvPr/>
        </p:nvSpPr>
        <p:spPr bwMode="auto">
          <a:xfrm>
            <a:off x="7232378" y="3349836"/>
            <a:ext cx="182562" cy="173037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2D050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s-CO" sz="1200">
              <a:solidFill>
                <a:prstClr val="white"/>
              </a:solidFill>
            </a:endParaRPr>
          </a:p>
        </p:txBody>
      </p:sp>
      <p:sp>
        <p:nvSpPr>
          <p:cNvPr id="32" name="Rectángulo 29"/>
          <p:cNvSpPr>
            <a:spLocks noChangeArrowheads="1"/>
          </p:cNvSpPr>
          <p:nvPr/>
        </p:nvSpPr>
        <p:spPr bwMode="auto">
          <a:xfrm>
            <a:off x="491853" y="3508586"/>
            <a:ext cx="25749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just"/>
            <a:r>
              <a:rPr lang="es-CO" altLang="es-CO" sz="1000">
                <a:solidFill>
                  <a:prstClr val="black"/>
                </a:solidFill>
              </a:rPr>
              <a:t>Previa verificación de disponibilidad de cupos, y coordinación interinstitucional en los territorios, a través del trabajo en red, se realiza la ubicación, identificación y contacto directo con los potenciales beneficiarios a ingresar a la oferta programática del ICBF.</a:t>
            </a:r>
          </a:p>
        </p:txBody>
      </p:sp>
      <p:sp>
        <p:nvSpPr>
          <p:cNvPr id="33" name="Rectángulo 32"/>
          <p:cNvSpPr>
            <a:spLocks noChangeArrowheads="1"/>
          </p:cNvSpPr>
          <p:nvPr/>
        </p:nvSpPr>
        <p:spPr bwMode="auto">
          <a:xfrm>
            <a:off x="3274344" y="3530144"/>
            <a:ext cx="247491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just"/>
            <a:r>
              <a:rPr lang="es-CO" altLang="es-CO" sz="1000" dirty="0">
                <a:solidFill>
                  <a:prstClr val="black"/>
                </a:solidFill>
              </a:rPr>
              <a:t>Proceso mediante el cual un tercero remite a los potenciales beneficiarios, para el ingreso a las modalidades de atención del ICBF. </a:t>
            </a:r>
          </a:p>
        </p:txBody>
      </p:sp>
      <p:sp>
        <p:nvSpPr>
          <p:cNvPr id="34" name="Rectángulo 33"/>
          <p:cNvSpPr>
            <a:spLocks noChangeArrowheads="1"/>
          </p:cNvSpPr>
          <p:nvPr/>
        </p:nvSpPr>
        <p:spPr bwMode="auto">
          <a:xfrm>
            <a:off x="5956822" y="3527088"/>
            <a:ext cx="2551112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just"/>
            <a:r>
              <a:rPr lang="es-CO" altLang="es-CO" sz="1000" dirty="0" smtClean="0">
                <a:solidFill>
                  <a:prstClr val="black"/>
                </a:solidFill>
              </a:rPr>
              <a:t>Este proceso se da cuando </a:t>
            </a:r>
            <a:r>
              <a:rPr lang="es-ES" sz="1000" dirty="0">
                <a:solidFill>
                  <a:prstClr val="black"/>
                </a:solidFill>
              </a:rPr>
              <a:t>una familia está interesada en un cupo y se acerca directamente a la UDS, al Centro Zonal o a la Dirección Regional del ICBF a </a:t>
            </a:r>
            <a:r>
              <a:rPr lang="es-ES" sz="1000" dirty="0" smtClean="0">
                <a:solidFill>
                  <a:prstClr val="black"/>
                </a:solidFill>
              </a:rPr>
              <a:t>solicitarlo</a:t>
            </a:r>
          </a:p>
          <a:p>
            <a:pPr algn="just"/>
            <a:endParaRPr lang="es-ES" altLang="es-CO" sz="1000" dirty="0">
              <a:solidFill>
                <a:prstClr val="black"/>
              </a:solidFill>
            </a:endParaRPr>
          </a:p>
        </p:txBody>
      </p:sp>
      <p:sp>
        <p:nvSpPr>
          <p:cNvPr id="35" name="CuadroTexto 4"/>
          <p:cNvSpPr txBox="1">
            <a:spLocks noChangeArrowheads="1"/>
          </p:cNvSpPr>
          <p:nvPr/>
        </p:nvSpPr>
        <p:spPr bwMode="auto">
          <a:xfrm>
            <a:off x="6516684" y="1114786"/>
            <a:ext cx="143661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s-CO" altLang="es-CO" sz="1050">
                <a:solidFill>
                  <a:prstClr val="black"/>
                </a:solidFill>
              </a:rPr>
              <a:t>170 Municipios de Paz </a:t>
            </a:r>
          </a:p>
        </p:txBody>
      </p:sp>
      <p:sp>
        <p:nvSpPr>
          <p:cNvPr id="36" name="Elipse 35"/>
          <p:cNvSpPr>
            <a:spLocks noChangeArrowheads="1"/>
          </p:cNvSpPr>
          <p:nvPr/>
        </p:nvSpPr>
        <p:spPr bwMode="auto">
          <a:xfrm>
            <a:off x="6516684" y="1002074"/>
            <a:ext cx="1539875" cy="506412"/>
          </a:xfrm>
          <a:prstGeom prst="ellipse">
            <a:avLst/>
          </a:prstGeom>
          <a:noFill/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s-CO" sz="1400">
              <a:solidFill>
                <a:prstClr val="white"/>
              </a:solidFill>
            </a:endParaRPr>
          </a:p>
        </p:txBody>
      </p:sp>
      <p:sp>
        <p:nvSpPr>
          <p:cNvPr id="37" name="Elipse 36"/>
          <p:cNvSpPr>
            <a:spLocks noChangeArrowheads="1"/>
          </p:cNvSpPr>
          <p:nvPr/>
        </p:nvSpPr>
        <p:spPr bwMode="auto">
          <a:xfrm>
            <a:off x="6496164" y="1991478"/>
            <a:ext cx="1541462" cy="506413"/>
          </a:xfrm>
          <a:prstGeom prst="ellipse">
            <a:avLst/>
          </a:prstGeom>
          <a:noFill/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s-CO" sz="1400">
              <a:solidFill>
                <a:prstClr val="white"/>
              </a:solidFill>
            </a:endParaRPr>
          </a:p>
        </p:txBody>
      </p:sp>
      <p:sp>
        <p:nvSpPr>
          <p:cNvPr id="38" name="CuadroTexto 30"/>
          <p:cNvSpPr txBox="1">
            <a:spLocks noChangeArrowheads="1"/>
          </p:cNvSpPr>
          <p:nvPr/>
        </p:nvSpPr>
        <p:spPr bwMode="auto">
          <a:xfrm>
            <a:off x="6716826" y="2105778"/>
            <a:ext cx="114458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s-CO" altLang="es-CO" sz="1050">
                <a:solidFill>
                  <a:prstClr val="black"/>
                </a:solidFill>
              </a:rPr>
              <a:t>Por demanda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53" y="4659696"/>
            <a:ext cx="6076950" cy="371475"/>
          </a:xfrm>
          <a:prstGeom prst="rect">
            <a:avLst/>
          </a:prstGeom>
        </p:spPr>
      </p:pic>
      <p:sp>
        <p:nvSpPr>
          <p:cNvPr id="39" name="CuadroTexto 38"/>
          <p:cNvSpPr txBox="1">
            <a:spLocks noChangeArrowheads="1"/>
          </p:cNvSpPr>
          <p:nvPr/>
        </p:nvSpPr>
        <p:spPr bwMode="auto">
          <a:xfrm>
            <a:off x="828090" y="4636443"/>
            <a:ext cx="4572000" cy="41549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s-CO" altLang="es-CO" sz="1050" b="1" dirty="0">
                <a:solidFill>
                  <a:prstClr val="black"/>
                </a:solidFill>
              </a:rPr>
              <a:t>A través de cruces de información con Bases de referencia – L</a:t>
            </a:r>
            <a:r>
              <a:rPr lang="es-CO" altLang="es-CO" sz="1050" b="1" dirty="0" smtClean="0">
                <a:solidFill>
                  <a:prstClr val="black"/>
                </a:solidFill>
              </a:rPr>
              <a:t>ista </a:t>
            </a:r>
            <a:r>
              <a:rPr lang="es-CO" altLang="es-CO" sz="1050" b="1" dirty="0">
                <a:solidFill>
                  <a:prstClr val="black"/>
                </a:solidFill>
              </a:rPr>
              <a:t>de </a:t>
            </a:r>
            <a:endParaRPr lang="es-CO" altLang="es-CO" sz="1050" b="1" dirty="0" smtClean="0">
              <a:solidFill>
                <a:prstClr val="black"/>
              </a:solidFill>
            </a:endParaRPr>
          </a:p>
          <a:p>
            <a:pPr algn="ctr"/>
            <a:r>
              <a:rPr lang="es-CO" altLang="es-CO" sz="1050" b="1" dirty="0">
                <a:solidFill>
                  <a:prstClr val="black"/>
                </a:solidFill>
              </a:rPr>
              <a:t>E</a:t>
            </a:r>
            <a:r>
              <a:rPr lang="es-CO" altLang="es-CO" sz="1050" b="1" dirty="0" smtClean="0">
                <a:solidFill>
                  <a:prstClr val="black"/>
                </a:solidFill>
              </a:rPr>
              <a:t>spera </a:t>
            </a:r>
            <a:r>
              <a:rPr lang="es-CO" altLang="es-CO" sz="1050" b="1" dirty="0">
                <a:solidFill>
                  <a:prstClr val="black"/>
                </a:solidFill>
              </a:rPr>
              <a:t>Ú</a:t>
            </a:r>
            <a:r>
              <a:rPr lang="es-CO" altLang="es-CO" sz="1050" b="1" dirty="0" smtClean="0">
                <a:solidFill>
                  <a:prstClr val="black"/>
                </a:solidFill>
              </a:rPr>
              <a:t>nica </a:t>
            </a:r>
            <a:endParaRPr lang="es-CO" altLang="es-CO" sz="1050" b="1" dirty="0">
              <a:solidFill>
                <a:prstClr val="black"/>
              </a:solidFill>
            </a:endParaRPr>
          </a:p>
        </p:txBody>
      </p:sp>
      <p:sp>
        <p:nvSpPr>
          <p:cNvPr id="40" name="CuadroTexto 39"/>
          <p:cNvSpPr txBox="1">
            <a:spLocks noChangeArrowheads="1"/>
          </p:cNvSpPr>
          <p:nvPr/>
        </p:nvSpPr>
        <p:spPr bwMode="auto">
          <a:xfrm>
            <a:off x="6262103" y="4627174"/>
            <a:ext cx="1662112" cy="253916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s-CO" altLang="es-CO" sz="1050" b="1" dirty="0">
                <a:solidFill>
                  <a:prstClr val="black"/>
                </a:solidFill>
              </a:rPr>
              <a:t>Lista de </a:t>
            </a:r>
            <a:r>
              <a:rPr lang="es-CO" altLang="es-CO" sz="1050" b="1" dirty="0" smtClean="0">
                <a:solidFill>
                  <a:prstClr val="black"/>
                </a:solidFill>
              </a:rPr>
              <a:t>Espera</a:t>
            </a:r>
            <a:endParaRPr lang="es-CO" altLang="es-CO" sz="105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41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7006" y="120481"/>
            <a:ext cx="597735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6EBC44"/>
                </a:solidFill>
                <a:latin typeface="Asap Bold"/>
                <a:cs typeface="Asap Bold"/>
              </a:rPr>
              <a:t>Criterios de Focalización </a:t>
            </a:r>
          </a:p>
        </p:txBody>
      </p:sp>
      <p:sp>
        <p:nvSpPr>
          <p:cNvPr id="33" name="Rectángulo 32"/>
          <p:cNvSpPr>
            <a:spLocks noChangeArrowheads="1"/>
          </p:cNvSpPr>
          <p:nvPr/>
        </p:nvSpPr>
        <p:spPr bwMode="auto">
          <a:xfrm>
            <a:off x="440339" y="836181"/>
            <a:ext cx="1601787" cy="1239838"/>
          </a:xfrm>
          <a:prstGeom prst="rect">
            <a:avLst/>
          </a:prstGeom>
          <a:noFill/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s-CO" sz="1100">
              <a:solidFill>
                <a:prstClr val="white"/>
              </a:solidFill>
            </a:endParaRPr>
          </a:p>
        </p:txBody>
      </p:sp>
      <p:sp>
        <p:nvSpPr>
          <p:cNvPr id="34" name="Rectángulo 33"/>
          <p:cNvSpPr>
            <a:spLocks noChangeArrowheads="1"/>
          </p:cNvSpPr>
          <p:nvPr/>
        </p:nvSpPr>
        <p:spPr bwMode="auto">
          <a:xfrm>
            <a:off x="437164" y="2098244"/>
            <a:ext cx="1579562" cy="369887"/>
          </a:xfrm>
          <a:prstGeom prst="rect">
            <a:avLst/>
          </a:prstGeom>
          <a:noFill/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s-CO" sz="1100">
              <a:solidFill>
                <a:prstClr val="white"/>
              </a:solidFill>
            </a:endParaRPr>
          </a:p>
        </p:txBody>
      </p:sp>
      <p:sp>
        <p:nvSpPr>
          <p:cNvPr id="35" name="Rectángulo 4"/>
          <p:cNvSpPr>
            <a:spLocks noChangeArrowheads="1"/>
          </p:cNvSpPr>
          <p:nvPr/>
        </p:nvSpPr>
        <p:spPr bwMode="auto">
          <a:xfrm>
            <a:off x="399064" y="844119"/>
            <a:ext cx="16764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just"/>
            <a:r>
              <a:rPr lang="es-CO" altLang="es-CO" sz="1000" dirty="0" smtClean="0">
                <a:solidFill>
                  <a:prstClr val="black"/>
                </a:solidFill>
              </a:rPr>
              <a:t>Victimas de hechos violentos de </a:t>
            </a:r>
            <a:r>
              <a:rPr lang="es-CO" altLang="es-CO" sz="1000" dirty="0">
                <a:solidFill>
                  <a:prstClr val="black"/>
                </a:solidFill>
              </a:rPr>
              <a:t>acuerdo con las directrices establecidas en la Ley 1448/2011, y Decretos ley 4633,4634 y 4635 de 2011, la Sentencia Constitucional T-025 de 2004).</a:t>
            </a:r>
          </a:p>
        </p:txBody>
      </p:sp>
      <p:sp>
        <p:nvSpPr>
          <p:cNvPr id="36" name="Rectángulo 7"/>
          <p:cNvSpPr>
            <a:spLocks noChangeArrowheads="1"/>
          </p:cNvSpPr>
          <p:nvPr/>
        </p:nvSpPr>
        <p:spPr bwMode="auto">
          <a:xfrm>
            <a:off x="381601" y="2098244"/>
            <a:ext cx="18383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SzPct val="25000"/>
            </a:pPr>
            <a:r>
              <a:rPr lang="es-ES" altLang="es-CO" sz="1100" b="1" dirty="0">
                <a:solidFill>
                  <a:prstClr val="black"/>
                </a:solidFill>
                <a:sym typeface="Calibri" panose="020F0502020204030204" pitchFamily="34" charset="0"/>
              </a:rPr>
              <a:t>POBLACIÓN VICTIMA </a:t>
            </a:r>
          </a:p>
          <a:p>
            <a:pPr>
              <a:lnSpc>
                <a:spcPct val="90000"/>
              </a:lnSpc>
              <a:buSzPct val="25000"/>
            </a:pPr>
            <a:r>
              <a:rPr lang="es-ES" altLang="es-CO" sz="1100" b="1" dirty="0">
                <a:solidFill>
                  <a:prstClr val="black"/>
                </a:solidFill>
                <a:sym typeface="Calibri" panose="020F0502020204030204" pitchFamily="34" charset="0"/>
              </a:rPr>
              <a:t>DEL CONFLICTO ARMADO</a:t>
            </a:r>
          </a:p>
        </p:txBody>
      </p:sp>
      <p:sp>
        <p:nvSpPr>
          <p:cNvPr id="37" name="Elipse 36"/>
          <p:cNvSpPr>
            <a:spLocks noChangeArrowheads="1"/>
          </p:cNvSpPr>
          <p:nvPr/>
        </p:nvSpPr>
        <p:spPr bwMode="auto">
          <a:xfrm>
            <a:off x="1705576" y="1912506"/>
            <a:ext cx="381000" cy="369888"/>
          </a:xfrm>
          <a:prstGeom prst="ellipse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s-CO" sz="1100" b="1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38" name="Rectángulo 37"/>
          <p:cNvSpPr>
            <a:spLocks noChangeArrowheads="1"/>
          </p:cNvSpPr>
          <p:nvPr/>
        </p:nvSpPr>
        <p:spPr bwMode="auto">
          <a:xfrm>
            <a:off x="2265964" y="844119"/>
            <a:ext cx="1603375" cy="1239837"/>
          </a:xfrm>
          <a:prstGeom prst="rect">
            <a:avLst/>
          </a:prstGeom>
          <a:noFill/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s-CO" sz="1100">
              <a:solidFill>
                <a:prstClr val="white"/>
              </a:solidFill>
            </a:endParaRPr>
          </a:p>
        </p:txBody>
      </p:sp>
      <p:sp>
        <p:nvSpPr>
          <p:cNvPr id="39" name="Rectángulo 38"/>
          <p:cNvSpPr>
            <a:spLocks noChangeArrowheads="1"/>
          </p:cNvSpPr>
          <p:nvPr/>
        </p:nvSpPr>
        <p:spPr bwMode="auto">
          <a:xfrm>
            <a:off x="2264376" y="2106181"/>
            <a:ext cx="1604963" cy="379413"/>
          </a:xfrm>
          <a:prstGeom prst="rect">
            <a:avLst/>
          </a:prstGeom>
          <a:noFill/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s-CO" sz="1100">
              <a:solidFill>
                <a:prstClr val="white"/>
              </a:solidFill>
            </a:endParaRPr>
          </a:p>
        </p:txBody>
      </p:sp>
      <p:sp>
        <p:nvSpPr>
          <p:cNvPr id="40" name="Rectángulo 139"/>
          <p:cNvSpPr>
            <a:spLocks noChangeArrowheads="1"/>
          </p:cNvSpPr>
          <p:nvPr/>
        </p:nvSpPr>
        <p:spPr bwMode="auto">
          <a:xfrm>
            <a:off x="1870676" y="882219"/>
            <a:ext cx="1943100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lvl="1" algn="just">
              <a:lnSpc>
                <a:spcPct val="90000"/>
              </a:lnSpc>
              <a:buClr>
                <a:srgbClr val="000000"/>
              </a:buClr>
              <a:buSzPct val="100000"/>
            </a:pPr>
            <a:r>
              <a:rPr lang="es-ES" altLang="es-CO" sz="1000">
                <a:solidFill>
                  <a:srgbClr val="000000"/>
                </a:solidFill>
                <a:sym typeface="Calibri" panose="020F0502020204030204" pitchFamily="34" charset="0"/>
              </a:rPr>
              <a:t>Pertenecientes a las familias identificadas a través de la Estrategia para la Superación de la Pobreza Extrema.</a:t>
            </a:r>
          </a:p>
        </p:txBody>
      </p:sp>
      <p:sp>
        <p:nvSpPr>
          <p:cNvPr id="41" name="Rectángulo 140"/>
          <p:cNvSpPr>
            <a:spLocks noChangeArrowheads="1"/>
          </p:cNvSpPr>
          <p:nvPr/>
        </p:nvSpPr>
        <p:spPr bwMode="auto">
          <a:xfrm>
            <a:off x="2227864" y="2172856"/>
            <a:ext cx="17526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SzPct val="25000"/>
            </a:pPr>
            <a:r>
              <a:rPr lang="es-ES" altLang="es-CO" sz="1100" b="1" dirty="0">
                <a:solidFill>
                  <a:prstClr val="black"/>
                </a:solidFill>
                <a:sym typeface="Calibri" panose="020F0502020204030204" pitchFamily="34" charset="0"/>
              </a:rPr>
              <a:t>RED UNIDOS</a:t>
            </a:r>
          </a:p>
        </p:txBody>
      </p:sp>
      <p:sp>
        <p:nvSpPr>
          <p:cNvPr id="42" name="Elipse 41"/>
          <p:cNvSpPr>
            <a:spLocks noChangeArrowheads="1"/>
          </p:cNvSpPr>
          <p:nvPr/>
        </p:nvSpPr>
        <p:spPr bwMode="auto">
          <a:xfrm>
            <a:off x="3531201" y="1885519"/>
            <a:ext cx="381000" cy="369887"/>
          </a:xfrm>
          <a:prstGeom prst="ellipse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s-CO" sz="11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43" name="Rectángulo 42"/>
          <p:cNvSpPr>
            <a:spLocks noChangeArrowheads="1"/>
          </p:cNvSpPr>
          <p:nvPr/>
        </p:nvSpPr>
        <p:spPr bwMode="auto">
          <a:xfrm>
            <a:off x="4086826" y="836181"/>
            <a:ext cx="1601788" cy="1239838"/>
          </a:xfrm>
          <a:prstGeom prst="rect">
            <a:avLst/>
          </a:prstGeom>
          <a:noFill/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s-CO" sz="1100">
              <a:solidFill>
                <a:prstClr val="white"/>
              </a:solidFill>
            </a:endParaRPr>
          </a:p>
        </p:txBody>
      </p:sp>
      <p:sp>
        <p:nvSpPr>
          <p:cNvPr id="44" name="Rectángulo 43"/>
          <p:cNvSpPr>
            <a:spLocks noChangeArrowheads="1"/>
          </p:cNvSpPr>
          <p:nvPr/>
        </p:nvSpPr>
        <p:spPr bwMode="auto">
          <a:xfrm>
            <a:off x="4085239" y="2107769"/>
            <a:ext cx="1603375" cy="379412"/>
          </a:xfrm>
          <a:prstGeom prst="rect">
            <a:avLst/>
          </a:prstGeom>
          <a:noFill/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s-CO" sz="1100">
              <a:solidFill>
                <a:prstClr val="white"/>
              </a:solidFill>
            </a:endParaRPr>
          </a:p>
        </p:txBody>
      </p:sp>
      <p:sp>
        <p:nvSpPr>
          <p:cNvPr id="45" name="Rectángulo 144"/>
          <p:cNvSpPr>
            <a:spLocks noChangeArrowheads="1"/>
          </p:cNvSpPr>
          <p:nvPr/>
        </p:nvSpPr>
        <p:spPr bwMode="auto">
          <a:xfrm>
            <a:off x="3669314" y="906031"/>
            <a:ext cx="20002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lvl="1" algn="just">
              <a:lnSpc>
                <a:spcPct val="90000"/>
              </a:lnSpc>
              <a:buClr>
                <a:srgbClr val="000000"/>
              </a:buClr>
              <a:buSzPct val="100000"/>
            </a:pPr>
            <a:r>
              <a:rPr lang="es-ES" altLang="es-CO" sz="1000">
                <a:solidFill>
                  <a:srgbClr val="000000"/>
                </a:solidFill>
                <a:sym typeface="Calibri" panose="020F0502020204030204" pitchFamily="34" charset="0"/>
              </a:rPr>
              <a:t>Niños y niñas que pertenezcan a los proyectos de las 100 mil viviendas y Viviendas de Interés Prioritario (habitadas).</a:t>
            </a:r>
          </a:p>
        </p:txBody>
      </p:sp>
      <p:sp>
        <p:nvSpPr>
          <p:cNvPr id="46" name="Rectángulo 145"/>
          <p:cNvSpPr>
            <a:spLocks noChangeArrowheads="1"/>
          </p:cNvSpPr>
          <p:nvPr/>
        </p:nvSpPr>
        <p:spPr bwMode="auto">
          <a:xfrm>
            <a:off x="4077301" y="2164919"/>
            <a:ext cx="17526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SzPct val="25000"/>
            </a:pPr>
            <a:r>
              <a:rPr lang="es-ES" altLang="es-CO" sz="1100" b="1" dirty="0">
                <a:solidFill>
                  <a:prstClr val="black"/>
                </a:solidFill>
                <a:sym typeface="Calibri" panose="020F0502020204030204" pitchFamily="34" charset="0"/>
              </a:rPr>
              <a:t>100 MIL VIVIENDAS</a:t>
            </a:r>
          </a:p>
        </p:txBody>
      </p:sp>
      <p:sp>
        <p:nvSpPr>
          <p:cNvPr id="47" name="Elipse 46"/>
          <p:cNvSpPr>
            <a:spLocks noChangeArrowheads="1"/>
          </p:cNvSpPr>
          <p:nvPr/>
        </p:nvSpPr>
        <p:spPr bwMode="auto">
          <a:xfrm>
            <a:off x="5344126" y="1890281"/>
            <a:ext cx="379413" cy="371475"/>
          </a:xfrm>
          <a:prstGeom prst="ellipse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s-CO" sz="11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48" name="Rectángulo 47"/>
          <p:cNvSpPr>
            <a:spLocks noChangeArrowheads="1"/>
          </p:cNvSpPr>
          <p:nvPr/>
        </p:nvSpPr>
        <p:spPr bwMode="auto">
          <a:xfrm>
            <a:off x="1274557" y="2793879"/>
            <a:ext cx="1601788" cy="1239838"/>
          </a:xfrm>
          <a:prstGeom prst="rect">
            <a:avLst/>
          </a:prstGeom>
          <a:noFill/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s-CO" sz="1100">
              <a:solidFill>
                <a:prstClr val="white"/>
              </a:solidFill>
            </a:endParaRPr>
          </a:p>
        </p:txBody>
      </p:sp>
      <p:sp>
        <p:nvSpPr>
          <p:cNvPr id="49" name="Rectángulo 48"/>
          <p:cNvSpPr>
            <a:spLocks noChangeArrowheads="1"/>
          </p:cNvSpPr>
          <p:nvPr/>
        </p:nvSpPr>
        <p:spPr bwMode="auto">
          <a:xfrm>
            <a:off x="1272970" y="4065467"/>
            <a:ext cx="1603375" cy="379412"/>
          </a:xfrm>
          <a:prstGeom prst="rect">
            <a:avLst/>
          </a:prstGeom>
          <a:noFill/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s-CO" sz="1100">
              <a:solidFill>
                <a:prstClr val="white"/>
              </a:solidFill>
            </a:endParaRPr>
          </a:p>
        </p:txBody>
      </p:sp>
      <p:sp>
        <p:nvSpPr>
          <p:cNvPr id="50" name="Rectángulo 149"/>
          <p:cNvSpPr>
            <a:spLocks noChangeArrowheads="1"/>
          </p:cNvSpPr>
          <p:nvPr/>
        </p:nvSpPr>
        <p:spPr bwMode="auto">
          <a:xfrm>
            <a:off x="1234870" y="2809754"/>
            <a:ext cx="1597025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just"/>
            <a:r>
              <a:rPr lang="es-CO" altLang="es-CO" sz="1000" dirty="0">
                <a:solidFill>
                  <a:prstClr val="black"/>
                </a:solidFill>
              </a:rPr>
              <a:t>Remitidos por las entidades del SNBF que se encuentren en situación de vulnerabilidad o riesgo de vulneración de derechos</a:t>
            </a:r>
            <a:r>
              <a:rPr lang="es-CO" altLang="es-CO" sz="1000" dirty="0" smtClean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51" name="Rectángulo 150"/>
          <p:cNvSpPr>
            <a:spLocks noChangeArrowheads="1"/>
          </p:cNvSpPr>
          <p:nvPr/>
        </p:nvSpPr>
        <p:spPr bwMode="auto">
          <a:xfrm>
            <a:off x="1245982" y="4103567"/>
            <a:ext cx="17526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SzPct val="25000"/>
            </a:pPr>
            <a:r>
              <a:rPr lang="es-ES" altLang="es-CO" sz="1100" b="1" dirty="0">
                <a:solidFill>
                  <a:prstClr val="black"/>
                </a:solidFill>
                <a:sym typeface="Calibri" panose="020F0502020204030204" pitchFamily="34" charset="0"/>
              </a:rPr>
              <a:t>SNBF</a:t>
            </a:r>
          </a:p>
        </p:txBody>
      </p:sp>
      <p:sp>
        <p:nvSpPr>
          <p:cNvPr id="52" name="Elipse 51"/>
          <p:cNvSpPr>
            <a:spLocks noChangeArrowheads="1"/>
          </p:cNvSpPr>
          <p:nvPr/>
        </p:nvSpPr>
        <p:spPr bwMode="auto">
          <a:xfrm>
            <a:off x="2531857" y="3817817"/>
            <a:ext cx="381000" cy="371475"/>
          </a:xfrm>
          <a:prstGeom prst="ellipse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s-CO" sz="11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53" name="Rectángulo 52"/>
          <p:cNvSpPr>
            <a:spLocks noChangeArrowheads="1"/>
          </p:cNvSpPr>
          <p:nvPr/>
        </p:nvSpPr>
        <p:spPr bwMode="auto">
          <a:xfrm>
            <a:off x="3090657" y="2795467"/>
            <a:ext cx="1601788" cy="1239837"/>
          </a:xfrm>
          <a:prstGeom prst="rect">
            <a:avLst/>
          </a:prstGeom>
          <a:noFill/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s-CO" sz="1100">
              <a:solidFill>
                <a:prstClr val="white"/>
              </a:solidFill>
            </a:endParaRPr>
          </a:p>
        </p:txBody>
      </p:sp>
      <p:sp>
        <p:nvSpPr>
          <p:cNvPr id="54" name="Rectángulo 53"/>
          <p:cNvSpPr>
            <a:spLocks noChangeArrowheads="1"/>
          </p:cNvSpPr>
          <p:nvPr/>
        </p:nvSpPr>
        <p:spPr bwMode="auto">
          <a:xfrm>
            <a:off x="3087482" y="4067054"/>
            <a:ext cx="1604963" cy="379413"/>
          </a:xfrm>
          <a:prstGeom prst="rect">
            <a:avLst/>
          </a:prstGeom>
          <a:noFill/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s-CO" sz="1100">
              <a:solidFill>
                <a:prstClr val="white"/>
              </a:solidFill>
            </a:endParaRPr>
          </a:p>
        </p:txBody>
      </p:sp>
      <p:sp>
        <p:nvSpPr>
          <p:cNvPr id="55" name="Rectángulo 154"/>
          <p:cNvSpPr>
            <a:spLocks noChangeArrowheads="1"/>
          </p:cNvSpPr>
          <p:nvPr/>
        </p:nvSpPr>
        <p:spPr bwMode="auto">
          <a:xfrm>
            <a:off x="2673145" y="2819279"/>
            <a:ext cx="1865312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lvl="1" algn="just">
              <a:lnSpc>
                <a:spcPct val="90000"/>
              </a:lnSpc>
              <a:buClr>
                <a:srgbClr val="000000"/>
              </a:buClr>
              <a:buSzPct val="100000"/>
            </a:pPr>
            <a:r>
              <a:rPr lang="es-ES" altLang="es-CO" sz="1000">
                <a:solidFill>
                  <a:srgbClr val="000000"/>
                </a:solidFill>
                <a:sym typeface="Calibri" panose="020F0502020204030204" pitchFamily="34" charset="0"/>
              </a:rPr>
              <a:t>Niños y niñas en condición de discapacidad que cumplan alguno de los criterios de priorización.</a:t>
            </a:r>
          </a:p>
        </p:txBody>
      </p:sp>
      <p:sp>
        <p:nvSpPr>
          <p:cNvPr id="57" name="Rectángulo 155"/>
          <p:cNvSpPr>
            <a:spLocks noChangeArrowheads="1"/>
          </p:cNvSpPr>
          <p:nvPr/>
        </p:nvSpPr>
        <p:spPr bwMode="auto">
          <a:xfrm>
            <a:off x="3049382" y="4065467"/>
            <a:ext cx="175260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SzPct val="25000"/>
            </a:pPr>
            <a:r>
              <a:rPr lang="es-ES" altLang="es-CO" sz="1100" b="1" dirty="0">
                <a:solidFill>
                  <a:prstClr val="black"/>
                </a:solidFill>
                <a:sym typeface="Calibri" panose="020F0502020204030204" pitchFamily="34" charset="0"/>
              </a:rPr>
              <a:t>EN CONDICIÓN DE DISCAPACIDAD</a:t>
            </a:r>
          </a:p>
        </p:txBody>
      </p:sp>
      <p:sp>
        <p:nvSpPr>
          <p:cNvPr id="73" name="Elipse 72"/>
          <p:cNvSpPr>
            <a:spLocks noChangeArrowheads="1"/>
          </p:cNvSpPr>
          <p:nvPr/>
        </p:nvSpPr>
        <p:spPr bwMode="auto">
          <a:xfrm>
            <a:off x="4347957" y="3824167"/>
            <a:ext cx="381000" cy="371475"/>
          </a:xfrm>
          <a:prstGeom prst="ellipse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s-CO" sz="1100" b="1" dirty="0">
                <a:solidFill>
                  <a:prstClr val="white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82549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7119" y="96509"/>
            <a:ext cx="5839685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6EBC44"/>
                </a:solidFill>
                <a:latin typeface="Asap Bold"/>
                <a:cs typeface="Asap Bold"/>
              </a:rPr>
              <a:t>Criterios de Focalización </a:t>
            </a:r>
          </a:p>
        </p:txBody>
      </p:sp>
      <p:sp>
        <p:nvSpPr>
          <p:cNvPr id="58" name="Rectángulo 57"/>
          <p:cNvSpPr>
            <a:spLocks noChangeArrowheads="1"/>
          </p:cNvSpPr>
          <p:nvPr/>
        </p:nvSpPr>
        <p:spPr bwMode="auto">
          <a:xfrm>
            <a:off x="512513" y="765065"/>
            <a:ext cx="1601788" cy="1239838"/>
          </a:xfrm>
          <a:prstGeom prst="rect">
            <a:avLst/>
          </a:prstGeom>
          <a:noFill/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s-CO" sz="1100">
              <a:solidFill>
                <a:prstClr val="white"/>
              </a:solidFill>
            </a:endParaRPr>
          </a:p>
        </p:txBody>
      </p:sp>
      <p:sp>
        <p:nvSpPr>
          <p:cNvPr id="59" name="Rectángulo 58"/>
          <p:cNvSpPr>
            <a:spLocks noChangeArrowheads="1"/>
          </p:cNvSpPr>
          <p:nvPr/>
        </p:nvSpPr>
        <p:spPr bwMode="auto">
          <a:xfrm>
            <a:off x="498385" y="2027128"/>
            <a:ext cx="1579563" cy="369887"/>
          </a:xfrm>
          <a:prstGeom prst="rect">
            <a:avLst/>
          </a:prstGeom>
          <a:noFill/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s-CO" sz="1100">
              <a:solidFill>
                <a:prstClr val="black"/>
              </a:solidFill>
            </a:endParaRPr>
          </a:p>
        </p:txBody>
      </p:sp>
      <p:sp>
        <p:nvSpPr>
          <p:cNvPr id="60" name="Rectángulo 184"/>
          <p:cNvSpPr>
            <a:spLocks noChangeArrowheads="1"/>
          </p:cNvSpPr>
          <p:nvPr/>
        </p:nvSpPr>
        <p:spPr bwMode="auto">
          <a:xfrm>
            <a:off x="64827" y="841055"/>
            <a:ext cx="20447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lvl="1" algn="just">
              <a:lnSpc>
                <a:spcPct val="90000"/>
              </a:lnSpc>
              <a:buClr>
                <a:srgbClr val="000000"/>
              </a:buClr>
              <a:buSzPct val="100000"/>
            </a:pPr>
            <a:r>
              <a:rPr lang="es-ES" altLang="es-CO" sz="1000" dirty="0">
                <a:solidFill>
                  <a:srgbClr val="000000"/>
                </a:solidFill>
                <a:sym typeface="Calibri" panose="020F0502020204030204" pitchFamily="34" charset="0"/>
              </a:rPr>
              <a:t>Egresados de alguna modalidad de la Estrategia de Atención y prevención de la Desnutrición (CRN y  1000 días para cambiar el mundo.)</a:t>
            </a:r>
          </a:p>
        </p:txBody>
      </p:sp>
      <p:sp>
        <p:nvSpPr>
          <p:cNvPr id="61" name="Rectángulo 185"/>
          <p:cNvSpPr>
            <a:spLocks noChangeArrowheads="1"/>
          </p:cNvSpPr>
          <p:nvPr/>
        </p:nvSpPr>
        <p:spPr bwMode="auto">
          <a:xfrm>
            <a:off x="453776" y="2027128"/>
            <a:ext cx="18383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SzPct val="25000"/>
            </a:pPr>
            <a:r>
              <a:rPr lang="es-ES" altLang="es-CO" sz="1100" b="1" dirty="0">
                <a:solidFill>
                  <a:prstClr val="black"/>
                </a:solidFill>
                <a:sym typeface="Calibri" panose="020F0502020204030204" pitchFamily="34" charset="0"/>
              </a:rPr>
              <a:t>RECUPERACIÓN NUTRICIONAL</a:t>
            </a:r>
          </a:p>
        </p:txBody>
      </p:sp>
      <p:sp>
        <p:nvSpPr>
          <p:cNvPr id="62" name="Elipse 61"/>
          <p:cNvSpPr>
            <a:spLocks noChangeArrowheads="1"/>
          </p:cNvSpPr>
          <p:nvPr/>
        </p:nvSpPr>
        <p:spPr bwMode="auto">
          <a:xfrm>
            <a:off x="1779338" y="1841390"/>
            <a:ext cx="379413" cy="369888"/>
          </a:xfrm>
          <a:prstGeom prst="ellipse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s-CO" sz="1100" b="1" dirty="0">
                <a:solidFill>
                  <a:prstClr val="white"/>
                </a:solidFill>
              </a:rPr>
              <a:t>6</a:t>
            </a:r>
          </a:p>
        </p:txBody>
      </p:sp>
      <p:sp>
        <p:nvSpPr>
          <p:cNvPr id="63" name="Rectángulo 62"/>
          <p:cNvSpPr>
            <a:spLocks noChangeArrowheads="1"/>
          </p:cNvSpPr>
          <p:nvPr/>
        </p:nvSpPr>
        <p:spPr bwMode="auto">
          <a:xfrm>
            <a:off x="2338138" y="773003"/>
            <a:ext cx="1603375" cy="1239837"/>
          </a:xfrm>
          <a:prstGeom prst="rect">
            <a:avLst/>
          </a:prstGeom>
          <a:noFill/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s-CO" sz="1100">
              <a:solidFill>
                <a:prstClr val="white"/>
              </a:solidFill>
            </a:endParaRPr>
          </a:p>
        </p:txBody>
      </p:sp>
      <p:sp>
        <p:nvSpPr>
          <p:cNvPr id="64" name="Rectángulo 63"/>
          <p:cNvSpPr>
            <a:spLocks noChangeArrowheads="1"/>
          </p:cNvSpPr>
          <p:nvPr/>
        </p:nvSpPr>
        <p:spPr bwMode="auto">
          <a:xfrm>
            <a:off x="2336551" y="2035065"/>
            <a:ext cx="1604962" cy="379413"/>
          </a:xfrm>
          <a:prstGeom prst="rect">
            <a:avLst/>
          </a:prstGeom>
          <a:noFill/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s-CO" sz="1100">
              <a:solidFill>
                <a:prstClr val="white"/>
              </a:solidFill>
            </a:endParaRPr>
          </a:p>
        </p:txBody>
      </p:sp>
      <p:sp>
        <p:nvSpPr>
          <p:cNvPr id="65" name="Rectángulo 189"/>
          <p:cNvSpPr>
            <a:spLocks noChangeArrowheads="1"/>
          </p:cNvSpPr>
          <p:nvPr/>
        </p:nvSpPr>
        <p:spPr bwMode="auto">
          <a:xfrm>
            <a:off x="3747838" y="830153"/>
            <a:ext cx="1943100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lvl="1" algn="just">
              <a:lnSpc>
                <a:spcPct val="90000"/>
              </a:lnSpc>
              <a:buClr>
                <a:srgbClr val="000000"/>
              </a:buClr>
              <a:buSzPct val="100000"/>
            </a:pPr>
            <a:r>
              <a:rPr lang="es-ES" sz="1000" dirty="0">
                <a:solidFill>
                  <a:prstClr val="black"/>
                </a:solidFill>
              </a:rPr>
              <a:t>Pertenecientes a comunidades étnicas (indígenas, comunidades negras, afrocolombianas, Palenqueros, Raizales y Rrom), que demanden el </a:t>
            </a:r>
            <a:r>
              <a:rPr lang="es-ES" sz="1000" dirty="0" smtClean="0">
                <a:solidFill>
                  <a:prstClr val="black"/>
                </a:solidFill>
              </a:rPr>
              <a:t>servicio.</a:t>
            </a:r>
            <a:endParaRPr lang="es-ES" altLang="es-CO" sz="1000" dirty="0">
              <a:solidFill>
                <a:srgbClr val="000000"/>
              </a:solidFill>
              <a:sym typeface="Calibri" panose="020F0502020204030204" pitchFamily="34" charset="0"/>
            </a:endParaRPr>
          </a:p>
        </p:txBody>
      </p:sp>
      <p:sp>
        <p:nvSpPr>
          <p:cNvPr id="66" name="Rectángulo 190"/>
          <p:cNvSpPr>
            <a:spLocks noChangeArrowheads="1"/>
          </p:cNvSpPr>
          <p:nvPr/>
        </p:nvSpPr>
        <p:spPr bwMode="auto">
          <a:xfrm>
            <a:off x="2288926" y="2101740"/>
            <a:ext cx="17526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SzPct val="25000"/>
            </a:pPr>
            <a:r>
              <a:rPr lang="es-ES" altLang="es-CO" sz="1100" b="1" dirty="0">
                <a:solidFill>
                  <a:prstClr val="black"/>
                </a:solidFill>
                <a:sym typeface="Calibri" panose="020F0502020204030204" pitchFamily="34" charset="0"/>
              </a:rPr>
              <a:t>PARD</a:t>
            </a:r>
          </a:p>
        </p:txBody>
      </p:sp>
      <p:sp>
        <p:nvSpPr>
          <p:cNvPr id="67" name="Elipse 66"/>
          <p:cNvSpPr>
            <a:spLocks noChangeArrowheads="1"/>
          </p:cNvSpPr>
          <p:nvPr/>
        </p:nvSpPr>
        <p:spPr bwMode="auto">
          <a:xfrm>
            <a:off x="3603376" y="1814403"/>
            <a:ext cx="381000" cy="369887"/>
          </a:xfrm>
          <a:prstGeom prst="ellipse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s-CO" sz="1100" b="1" dirty="0">
                <a:solidFill>
                  <a:prstClr val="white"/>
                </a:solidFill>
              </a:rPr>
              <a:t>7</a:t>
            </a:r>
          </a:p>
        </p:txBody>
      </p:sp>
      <p:sp>
        <p:nvSpPr>
          <p:cNvPr id="68" name="Rectángulo 67"/>
          <p:cNvSpPr>
            <a:spLocks noChangeArrowheads="1"/>
          </p:cNvSpPr>
          <p:nvPr/>
        </p:nvSpPr>
        <p:spPr bwMode="auto">
          <a:xfrm>
            <a:off x="4159001" y="765065"/>
            <a:ext cx="1601787" cy="1239838"/>
          </a:xfrm>
          <a:prstGeom prst="rect">
            <a:avLst/>
          </a:prstGeom>
          <a:noFill/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s-CO" sz="1100">
              <a:solidFill>
                <a:prstClr val="white"/>
              </a:solidFill>
            </a:endParaRPr>
          </a:p>
        </p:txBody>
      </p:sp>
      <p:sp>
        <p:nvSpPr>
          <p:cNvPr id="69" name="Rectángulo 68"/>
          <p:cNvSpPr>
            <a:spLocks noChangeArrowheads="1"/>
          </p:cNvSpPr>
          <p:nvPr/>
        </p:nvSpPr>
        <p:spPr bwMode="auto">
          <a:xfrm>
            <a:off x="4157413" y="2036653"/>
            <a:ext cx="1603375" cy="379412"/>
          </a:xfrm>
          <a:prstGeom prst="rect">
            <a:avLst/>
          </a:prstGeom>
          <a:noFill/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s-CO" sz="1100">
              <a:solidFill>
                <a:prstClr val="black"/>
              </a:solidFill>
            </a:endParaRPr>
          </a:p>
        </p:txBody>
      </p:sp>
      <p:sp>
        <p:nvSpPr>
          <p:cNvPr id="70" name="Rectángulo 195"/>
          <p:cNvSpPr>
            <a:spLocks noChangeArrowheads="1"/>
          </p:cNvSpPr>
          <p:nvPr/>
        </p:nvSpPr>
        <p:spPr bwMode="auto">
          <a:xfrm>
            <a:off x="4149476" y="2093803"/>
            <a:ext cx="17526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SzPct val="25000"/>
            </a:pPr>
            <a:r>
              <a:rPr lang="es-ES" altLang="es-CO" sz="1100" b="1" dirty="0">
                <a:solidFill>
                  <a:prstClr val="black"/>
                </a:solidFill>
                <a:sym typeface="Calibri" panose="020F0502020204030204" pitchFamily="34" charset="0"/>
              </a:rPr>
              <a:t>GRUPOS ÉTNICOS</a:t>
            </a:r>
          </a:p>
        </p:txBody>
      </p:sp>
      <p:sp>
        <p:nvSpPr>
          <p:cNvPr id="71" name="Elipse 70"/>
          <p:cNvSpPr>
            <a:spLocks noChangeArrowheads="1"/>
          </p:cNvSpPr>
          <p:nvPr/>
        </p:nvSpPr>
        <p:spPr bwMode="auto">
          <a:xfrm>
            <a:off x="5416301" y="1781065"/>
            <a:ext cx="381000" cy="371475"/>
          </a:xfrm>
          <a:prstGeom prst="ellipse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s-CO" sz="1100" b="1" dirty="0">
                <a:solidFill>
                  <a:prstClr val="white"/>
                </a:solidFill>
              </a:rPr>
              <a:t>8</a:t>
            </a:r>
          </a:p>
        </p:txBody>
      </p:sp>
      <p:sp>
        <p:nvSpPr>
          <p:cNvPr id="72" name="Shape 222"/>
          <p:cNvSpPr txBox="1">
            <a:spLocks noChangeArrowheads="1"/>
          </p:cNvSpPr>
          <p:nvPr/>
        </p:nvSpPr>
        <p:spPr bwMode="auto">
          <a:xfrm>
            <a:off x="2014288" y="809515"/>
            <a:ext cx="1819275" cy="134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775" tIns="53325" rIns="17775" bIns="17775"/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lvl="1" algn="just">
              <a:lnSpc>
                <a:spcPct val="90000"/>
              </a:lnSpc>
              <a:buClr>
                <a:srgbClr val="000000"/>
              </a:buClr>
              <a:buSzPct val="100000"/>
            </a:pPr>
            <a:r>
              <a:rPr lang="es-ES" sz="1000" dirty="0" smtClean="0">
                <a:solidFill>
                  <a:prstClr val="black"/>
                </a:solidFill>
              </a:rPr>
              <a:t>Que </a:t>
            </a:r>
            <a:r>
              <a:rPr lang="es-ES" sz="1000" dirty="0">
                <a:solidFill>
                  <a:prstClr val="black"/>
                </a:solidFill>
              </a:rPr>
              <a:t>sean remitidos por el Defensor de Familia al egreso del PARD, o tengan hermanos que se encuentren en </a:t>
            </a:r>
            <a:r>
              <a:rPr lang="es-ES" sz="1000" dirty="0" smtClean="0">
                <a:solidFill>
                  <a:prstClr val="black"/>
                </a:solidFill>
              </a:rPr>
              <a:t>PARD.</a:t>
            </a:r>
            <a:endParaRPr lang="es-CO" altLang="es-CO" sz="1000" dirty="0">
              <a:solidFill>
                <a:prstClr val="black"/>
              </a:solidFill>
            </a:endParaRPr>
          </a:p>
        </p:txBody>
      </p:sp>
      <p:sp>
        <p:nvSpPr>
          <p:cNvPr id="74" name="Rectángulo 73"/>
          <p:cNvSpPr>
            <a:spLocks noChangeArrowheads="1"/>
          </p:cNvSpPr>
          <p:nvPr/>
        </p:nvSpPr>
        <p:spPr bwMode="auto">
          <a:xfrm>
            <a:off x="1092223" y="2565695"/>
            <a:ext cx="1603375" cy="1239838"/>
          </a:xfrm>
          <a:prstGeom prst="rect">
            <a:avLst/>
          </a:prstGeom>
          <a:noFill/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s-CO" sz="1100">
              <a:solidFill>
                <a:prstClr val="white"/>
              </a:solidFill>
            </a:endParaRPr>
          </a:p>
        </p:txBody>
      </p:sp>
      <p:sp>
        <p:nvSpPr>
          <p:cNvPr id="75" name="Rectángulo 74"/>
          <p:cNvSpPr>
            <a:spLocks noChangeArrowheads="1"/>
          </p:cNvSpPr>
          <p:nvPr/>
        </p:nvSpPr>
        <p:spPr bwMode="auto">
          <a:xfrm>
            <a:off x="1090635" y="3837283"/>
            <a:ext cx="1604963" cy="379412"/>
          </a:xfrm>
          <a:prstGeom prst="rect">
            <a:avLst/>
          </a:prstGeom>
          <a:noFill/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s-CO" sz="1100">
              <a:solidFill>
                <a:prstClr val="white"/>
              </a:solidFill>
            </a:endParaRPr>
          </a:p>
        </p:txBody>
      </p:sp>
      <p:sp>
        <p:nvSpPr>
          <p:cNvPr id="76" name="Rectángulo 200"/>
          <p:cNvSpPr>
            <a:spLocks noChangeArrowheads="1"/>
          </p:cNvSpPr>
          <p:nvPr/>
        </p:nvSpPr>
        <p:spPr bwMode="auto">
          <a:xfrm>
            <a:off x="1043010" y="3883320"/>
            <a:ext cx="17526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SzPct val="25000"/>
            </a:pPr>
            <a:r>
              <a:rPr lang="es-ES" altLang="es-CO" sz="1100" b="1" dirty="0">
                <a:solidFill>
                  <a:prstClr val="black"/>
                </a:solidFill>
                <a:sym typeface="Calibri" panose="020F0502020204030204" pitchFamily="34" charset="0"/>
              </a:rPr>
              <a:t>POBLACIÓN SISBEN III</a:t>
            </a:r>
          </a:p>
        </p:txBody>
      </p:sp>
      <p:sp>
        <p:nvSpPr>
          <p:cNvPr id="77" name="Elipse 76"/>
          <p:cNvSpPr>
            <a:spLocks noChangeArrowheads="1"/>
          </p:cNvSpPr>
          <p:nvPr/>
        </p:nvSpPr>
        <p:spPr bwMode="auto">
          <a:xfrm>
            <a:off x="2349523" y="3589633"/>
            <a:ext cx="381000" cy="371475"/>
          </a:xfrm>
          <a:prstGeom prst="ellipse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s-CO" sz="1100" b="1" dirty="0">
                <a:solidFill>
                  <a:prstClr val="white"/>
                </a:solidFill>
              </a:rPr>
              <a:t>9</a:t>
            </a:r>
          </a:p>
        </p:txBody>
      </p:sp>
      <p:sp>
        <p:nvSpPr>
          <p:cNvPr id="78" name="Rectángulo 77"/>
          <p:cNvSpPr>
            <a:spLocks noChangeArrowheads="1"/>
          </p:cNvSpPr>
          <p:nvPr/>
        </p:nvSpPr>
        <p:spPr bwMode="auto">
          <a:xfrm>
            <a:off x="2908323" y="2567283"/>
            <a:ext cx="1601787" cy="1239837"/>
          </a:xfrm>
          <a:prstGeom prst="rect">
            <a:avLst/>
          </a:prstGeom>
          <a:noFill/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s-CO" sz="1100">
              <a:solidFill>
                <a:prstClr val="white"/>
              </a:solidFill>
            </a:endParaRPr>
          </a:p>
        </p:txBody>
      </p:sp>
      <p:sp>
        <p:nvSpPr>
          <p:cNvPr id="79" name="Rectángulo 78"/>
          <p:cNvSpPr>
            <a:spLocks noChangeArrowheads="1"/>
          </p:cNvSpPr>
          <p:nvPr/>
        </p:nvSpPr>
        <p:spPr bwMode="auto">
          <a:xfrm>
            <a:off x="2905148" y="3838870"/>
            <a:ext cx="1604962" cy="379413"/>
          </a:xfrm>
          <a:prstGeom prst="rect">
            <a:avLst/>
          </a:prstGeom>
          <a:noFill/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s-CO" sz="1100">
              <a:solidFill>
                <a:prstClr val="white"/>
              </a:solidFill>
            </a:endParaRPr>
          </a:p>
        </p:txBody>
      </p:sp>
      <p:sp>
        <p:nvSpPr>
          <p:cNvPr id="80" name="Rectángulo 205"/>
          <p:cNvSpPr>
            <a:spLocks noChangeArrowheads="1"/>
          </p:cNvSpPr>
          <p:nvPr/>
        </p:nvSpPr>
        <p:spPr bwMode="auto">
          <a:xfrm>
            <a:off x="2855935" y="3929358"/>
            <a:ext cx="17526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SzPct val="25000"/>
            </a:pPr>
            <a:r>
              <a:rPr lang="es-ES" altLang="es-CO" sz="1100" b="1" dirty="0" smtClean="0">
                <a:solidFill>
                  <a:prstClr val="black"/>
                </a:solidFill>
                <a:sym typeface="Calibri" panose="020F0502020204030204" pitchFamily="34" charset="0"/>
              </a:rPr>
              <a:t>CENTROS DE RECLUSIÓN</a:t>
            </a:r>
            <a:endParaRPr lang="es-ES" altLang="es-CO" sz="1100" b="1" dirty="0">
              <a:solidFill>
                <a:prstClr val="black"/>
              </a:solidFill>
              <a:sym typeface="Calibri" panose="020F0502020204030204" pitchFamily="34" charset="0"/>
            </a:endParaRPr>
          </a:p>
        </p:txBody>
      </p:sp>
      <p:sp>
        <p:nvSpPr>
          <p:cNvPr id="81" name="Elipse 80"/>
          <p:cNvSpPr>
            <a:spLocks noChangeArrowheads="1"/>
          </p:cNvSpPr>
          <p:nvPr/>
        </p:nvSpPr>
        <p:spPr bwMode="auto">
          <a:xfrm>
            <a:off x="4167210" y="3595983"/>
            <a:ext cx="469900" cy="350837"/>
          </a:xfrm>
          <a:prstGeom prst="ellipse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s-CO" sz="1100" b="1" dirty="0">
                <a:solidFill>
                  <a:prstClr val="white"/>
                </a:solidFill>
              </a:rPr>
              <a:t>10</a:t>
            </a:r>
          </a:p>
        </p:txBody>
      </p:sp>
      <p:sp>
        <p:nvSpPr>
          <p:cNvPr id="82" name="Shape 202"/>
          <p:cNvSpPr txBox="1">
            <a:spLocks noChangeArrowheads="1"/>
          </p:cNvSpPr>
          <p:nvPr/>
        </p:nvSpPr>
        <p:spPr bwMode="auto">
          <a:xfrm>
            <a:off x="769960" y="2578395"/>
            <a:ext cx="1897063" cy="103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775" tIns="53325" rIns="17775" bIns="17775"/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571500" indent="-1143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lvl="1" algn="just">
              <a:lnSpc>
                <a:spcPct val="90000"/>
              </a:lnSpc>
              <a:buClr>
                <a:srgbClr val="000000"/>
              </a:buClr>
              <a:buSzPct val="100000"/>
            </a:pPr>
            <a:r>
              <a:rPr lang="es-ES" altLang="es-CO" sz="1000" dirty="0">
                <a:solidFill>
                  <a:srgbClr val="000000"/>
                </a:solidFill>
                <a:sym typeface="Calibri" panose="020F0502020204030204" pitchFamily="34" charset="0"/>
              </a:rPr>
              <a:t>Puntos de corte establecido mediante Resolución 490 de 2013: </a:t>
            </a:r>
          </a:p>
          <a:p>
            <a:pPr lvl="2" algn="just">
              <a:lnSpc>
                <a:spcPct val="90000"/>
              </a:lnSpc>
              <a:spcBef>
                <a:spcPts val="213"/>
              </a:spcBef>
              <a:buClr>
                <a:srgbClr val="000000"/>
              </a:buClr>
              <a:buSzPct val="100000"/>
              <a:buFont typeface="Calibri" panose="020F0502020204030204" pitchFamily="34" charset="0"/>
              <a:buChar char="•"/>
            </a:pPr>
            <a:r>
              <a:rPr lang="es-ES" altLang="es-CO" sz="1000" dirty="0">
                <a:solidFill>
                  <a:srgbClr val="000000"/>
                </a:solidFill>
                <a:sym typeface="Calibri" panose="020F0502020204030204" pitchFamily="34" charset="0"/>
              </a:rPr>
              <a:t>14 ciudades: 57.21</a:t>
            </a:r>
          </a:p>
          <a:p>
            <a:pPr lvl="2" algn="just">
              <a:lnSpc>
                <a:spcPct val="90000"/>
              </a:lnSpc>
              <a:spcBef>
                <a:spcPts val="213"/>
              </a:spcBef>
              <a:buClr>
                <a:srgbClr val="000000"/>
              </a:buClr>
              <a:buSzPct val="100000"/>
              <a:buFont typeface="Calibri" panose="020F0502020204030204" pitchFamily="34" charset="0"/>
              <a:buChar char="•"/>
            </a:pPr>
            <a:r>
              <a:rPr lang="es-ES" altLang="es-CO" sz="1000" dirty="0">
                <a:solidFill>
                  <a:srgbClr val="000000"/>
                </a:solidFill>
                <a:sym typeface="Calibri" panose="020F0502020204030204" pitchFamily="34" charset="0"/>
              </a:rPr>
              <a:t>Resto Urbano: 56.32</a:t>
            </a:r>
          </a:p>
          <a:p>
            <a:pPr lvl="2" algn="just">
              <a:lnSpc>
                <a:spcPct val="90000"/>
              </a:lnSpc>
              <a:spcBef>
                <a:spcPts val="213"/>
              </a:spcBef>
              <a:buClr>
                <a:srgbClr val="000000"/>
              </a:buClr>
              <a:buSzPct val="100000"/>
              <a:buFont typeface="Calibri" panose="020F0502020204030204" pitchFamily="34" charset="0"/>
              <a:buChar char="•"/>
            </a:pPr>
            <a:r>
              <a:rPr lang="es-ES" altLang="es-CO" sz="1000" dirty="0" smtClean="0">
                <a:solidFill>
                  <a:srgbClr val="000000"/>
                </a:solidFill>
                <a:sym typeface="Calibri" panose="020F0502020204030204" pitchFamily="34" charset="0"/>
              </a:rPr>
              <a:t>Rural </a:t>
            </a:r>
            <a:r>
              <a:rPr lang="es-ES" altLang="es-CO" sz="1000" dirty="0">
                <a:solidFill>
                  <a:srgbClr val="000000"/>
                </a:solidFill>
                <a:sym typeface="Calibri" panose="020F0502020204030204" pitchFamily="34" charset="0"/>
              </a:rPr>
              <a:t>Disperso: 40.75</a:t>
            </a:r>
          </a:p>
        </p:txBody>
      </p:sp>
      <p:sp>
        <p:nvSpPr>
          <p:cNvPr id="83" name="Rectángulo 209"/>
          <p:cNvSpPr>
            <a:spLocks noChangeArrowheads="1"/>
          </p:cNvSpPr>
          <p:nvPr/>
        </p:nvSpPr>
        <p:spPr bwMode="auto">
          <a:xfrm>
            <a:off x="2865460" y="2595858"/>
            <a:ext cx="163353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just"/>
            <a:r>
              <a:rPr lang="es-ES" sz="1000" dirty="0">
                <a:solidFill>
                  <a:prstClr val="black"/>
                </a:solidFill>
              </a:rPr>
              <a:t>Niñas y niños cuyos padres estén en establecimientos de reclusión. </a:t>
            </a:r>
            <a:endParaRPr lang="es-CO" altLang="es-CO" sz="1000" dirty="0">
              <a:solidFill>
                <a:prstClr val="black"/>
              </a:solidFill>
            </a:endParaRPr>
          </a:p>
        </p:txBody>
      </p:sp>
      <p:pic>
        <p:nvPicPr>
          <p:cNvPr id="84" name="Imagen 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753" y="4572700"/>
            <a:ext cx="4810693" cy="371475"/>
          </a:xfrm>
          <a:prstGeom prst="rect">
            <a:avLst/>
          </a:prstGeom>
        </p:spPr>
      </p:pic>
      <p:sp>
        <p:nvSpPr>
          <p:cNvPr id="85" name="Rectángulo 110"/>
          <p:cNvSpPr>
            <a:spLocks noChangeArrowheads="1"/>
          </p:cNvSpPr>
          <p:nvPr/>
        </p:nvSpPr>
        <p:spPr bwMode="auto">
          <a:xfrm>
            <a:off x="2118129" y="4545692"/>
            <a:ext cx="60960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s-CO" altLang="es-CO" sz="1000">
                <a:solidFill>
                  <a:prstClr val="black"/>
                </a:solidFill>
              </a:rPr>
              <a:t>Y demás lineamientos técnicos y manuales operativos administrativos vigentes a la fecha para los servicios ICBF. </a:t>
            </a:r>
          </a:p>
        </p:txBody>
      </p:sp>
      <p:sp>
        <p:nvSpPr>
          <p:cNvPr id="86" name="Elipse 85"/>
          <p:cNvSpPr>
            <a:spLocks noChangeArrowheads="1"/>
          </p:cNvSpPr>
          <p:nvPr/>
        </p:nvSpPr>
        <p:spPr bwMode="auto">
          <a:xfrm>
            <a:off x="1625320" y="4461434"/>
            <a:ext cx="498475" cy="383398"/>
          </a:xfrm>
          <a:prstGeom prst="ellipse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s-CO" sz="1100" b="1" dirty="0">
                <a:solidFill>
                  <a:prstClr val="white"/>
                </a:solidFill>
              </a:rPr>
              <a:t>11</a:t>
            </a:r>
          </a:p>
        </p:txBody>
      </p:sp>
      <p:sp>
        <p:nvSpPr>
          <p:cNvPr id="31" name="Rectángulo 30"/>
          <p:cNvSpPr>
            <a:spLocks noChangeArrowheads="1"/>
          </p:cNvSpPr>
          <p:nvPr/>
        </p:nvSpPr>
        <p:spPr bwMode="auto">
          <a:xfrm>
            <a:off x="4694833" y="2567263"/>
            <a:ext cx="1603375" cy="1239838"/>
          </a:xfrm>
          <a:prstGeom prst="rect">
            <a:avLst/>
          </a:prstGeom>
          <a:noFill/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s-CO" sz="1100">
              <a:solidFill>
                <a:prstClr val="white"/>
              </a:solidFill>
            </a:endParaRPr>
          </a:p>
        </p:txBody>
      </p:sp>
      <p:sp>
        <p:nvSpPr>
          <p:cNvPr id="32" name="Rectángulo 31"/>
          <p:cNvSpPr>
            <a:spLocks noChangeArrowheads="1"/>
          </p:cNvSpPr>
          <p:nvPr/>
        </p:nvSpPr>
        <p:spPr bwMode="auto">
          <a:xfrm>
            <a:off x="4693245" y="3838851"/>
            <a:ext cx="1604963" cy="379412"/>
          </a:xfrm>
          <a:prstGeom prst="rect">
            <a:avLst/>
          </a:prstGeom>
          <a:noFill/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s-CO" sz="1100">
              <a:solidFill>
                <a:prstClr val="white"/>
              </a:solidFill>
            </a:endParaRPr>
          </a:p>
        </p:txBody>
      </p:sp>
      <p:sp>
        <p:nvSpPr>
          <p:cNvPr id="33" name="Rectángulo 200"/>
          <p:cNvSpPr>
            <a:spLocks noChangeArrowheads="1"/>
          </p:cNvSpPr>
          <p:nvPr/>
        </p:nvSpPr>
        <p:spPr bwMode="auto">
          <a:xfrm>
            <a:off x="4645620" y="3884888"/>
            <a:ext cx="17526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buSzPct val="25000"/>
            </a:pPr>
            <a:r>
              <a:rPr lang="es-ES" altLang="es-CO" sz="1100" b="1" dirty="0" smtClean="0">
                <a:solidFill>
                  <a:prstClr val="black"/>
                </a:solidFill>
                <a:sym typeface="Calibri" panose="020F0502020204030204" pitchFamily="34" charset="0"/>
              </a:rPr>
              <a:t>NIÑOS(AS) EXTRANJEROS</a:t>
            </a:r>
            <a:endParaRPr lang="es-ES" altLang="es-CO" sz="1100" b="1" dirty="0">
              <a:solidFill>
                <a:prstClr val="black"/>
              </a:solidFill>
              <a:sym typeface="Calibri" panose="020F0502020204030204" pitchFamily="34" charset="0"/>
            </a:endParaRPr>
          </a:p>
        </p:txBody>
      </p:sp>
      <p:sp>
        <p:nvSpPr>
          <p:cNvPr id="35" name="Shape 202"/>
          <p:cNvSpPr txBox="1">
            <a:spLocks noChangeArrowheads="1"/>
          </p:cNvSpPr>
          <p:nvPr/>
        </p:nvSpPr>
        <p:spPr bwMode="auto">
          <a:xfrm>
            <a:off x="4251490" y="2532828"/>
            <a:ext cx="2018144" cy="103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775" tIns="53325" rIns="17775" bIns="17775"/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571500" indent="-1143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lvl="1" algn="just">
              <a:lnSpc>
                <a:spcPct val="90000"/>
              </a:lnSpc>
              <a:buClr>
                <a:srgbClr val="000000"/>
              </a:buClr>
              <a:buSzPct val="100000"/>
            </a:pPr>
            <a:r>
              <a:rPr lang="es-ES" sz="1000" dirty="0">
                <a:solidFill>
                  <a:prstClr val="black"/>
                </a:solidFill>
              </a:rPr>
              <a:t>Niños o niñas extranjeras carentes de red una red familiar extensa o red vincular, que se atenderán acorde con las directrices impartidas por el Gobierno Nacional y los criterios de priorización impartidos por el ICBF. </a:t>
            </a:r>
            <a:endParaRPr lang="es-ES" altLang="es-CO" sz="1000" dirty="0" smtClean="0">
              <a:solidFill>
                <a:srgbClr val="000000"/>
              </a:solidFill>
              <a:sym typeface="Calibri" panose="020F0502020204030204" pitchFamily="34" charset="0"/>
            </a:endParaRPr>
          </a:p>
        </p:txBody>
      </p:sp>
      <p:sp>
        <p:nvSpPr>
          <p:cNvPr id="36" name="Elipse 35"/>
          <p:cNvSpPr>
            <a:spLocks noChangeArrowheads="1"/>
          </p:cNvSpPr>
          <p:nvPr/>
        </p:nvSpPr>
        <p:spPr bwMode="auto">
          <a:xfrm>
            <a:off x="6129559" y="3654117"/>
            <a:ext cx="469900" cy="350837"/>
          </a:xfrm>
          <a:prstGeom prst="ellipse">
            <a:avLst/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s-CO" sz="1100" b="1" dirty="0" smtClean="0">
                <a:solidFill>
                  <a:prstClr val="white"/>
                </a:solidFill>
              </a:rPr>
              <a:t>11</a:t>
            </a:r>
            <a:endParaRPr lang="es-CO" sz="11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15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753" y="3579962"/>
            <a:ext cx="6322828" cy="1364213"/>
          </a:xfrm>
          <a:prstGeom prst="rect">
            <a:avLst/>
          </a:prstGeom>
        </p:spPr>
      </p:pic>
      <p:sp>
        <p:nvSpPr>
          <p:cNvPr id="3" name="CuadroTexto 2"/>
          <p:cNvSpPr txBox="1">
            <a:spLocks noChangeArrowheads="1"/>
          </p:cNvSpPr>
          <p:nvPr/>
        </p:nvSpPr>
        <p:spPr bwMode="auto">
          <a:xfrm>
            <a:off x="1712745" y="2919206"/>
            <a:ext cx="7111027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algn="just"/>
            <a:r>
              <a:rPr lang="es-CO" altLang="es-CO" sz="1200" b="1" dirty="0">
                <a:solidFill>
                  <a:prstClr val="black"/>
                </a:solidFill>
              </a:rPr>
              <a:t>Notas:</a:t>
            </a:r>
          </a:p>
          <a:p>
            <a:pPr algn="just">
              <a:buFontTx/>
              <a:buChar char="-"/>
            </a:pPr>
            <a:r>
              <a:rPr lang="es-CO" altLang="es-CO" sz="1200" dirty="0">
                <a:solidFill>
                  <a:prstClr val="black"/>
                </a:solidFill>
              </a:rPr>
              <a:t>En el caso que exista un beneficiario que no cumpla con ninguno de los criterios de focalización, pero requiera la atención, se cuenta con alternativas como la </a:t>
            </a:r>
            <a:r>
              <a:rPr lang="es-CO" altLang="es-CO" sz="1200" b="1" u="sng" dirty="0">
                <a:solidFill>
                  <a:prstClr val="black"/>
                </a:solidFill>
              </a:rPr>
              <a:t>visita domiciliaria</a:t>
            </a:r>
            <a:r>
              <a:rPr lang="es-CO" altLang="es-CO" sz="1200" u="sng" dirty="0">
                <a:solidFill>
                  <a:prstClr val="black"/>
                </a:solidFill>
              </a:rPr>
              <a:t> </a:t>
            </a:r>
            <a:r>
              <a:rPr lang="es-CO" altLang="es-CO" sz="1200" dirty="0">
                <a:solidFill>
                  <a:prstClr val="black"/>
                </a:solidFill>
              </a:rPr>
              <a:t>por personal competente, revisión de soportes que demuestren que el ingreso familiar no supera el 1,5 SMMLV, para determinar si se puede priorizar o no la población. </a:t>
            </a:r>
            <a:endParaRPr lang="es-CO" altLang="es-CO" sz="1200" dirty="0" smtClean="0">
              <a:solidFill>
                <a:prstClr val="black"/>
              </a:solidFill>
            </a:endParaRPr>
          </a:p>
          <a:p>
            <a:pPr algn="just">
              <a:buFontTx/>
              <a:buChar char="-"/>
            </a:pPr>
            <a:endParaRPr lang="es-CO" altLang="es-CO" sz="1200" dirty="0">
              <a:solidFill>
                <a:prstClr val="black"/>
              </a:solidFill>
            </a:endParaRPr>
          </a:p>
          <a:p>
            <a:pPr algn="just">
              <a:buFontTx/>
              <a:buChar char="-"/>
            </a:pPr>
            <a:r>
              <a:rPr lang="es-CO" altLang="es-CO" sz="1200" dirty="0">
                <a:solidFill>
                  <a:prstClr val="black"/>
                </a:solidFill>
              </a:rPr>
              <a:t> Para el servicio de Hogar Infantil la EAS solicitará el certificado de trabajo de cada uno de los padres  o responsables de la niña o niño, en el cual se deben especificar ingresos percibidos (honorarios, salario mensual devengado, horario de trabajo, el nombre, dirección y teléfono de la entidad empleadora). Este certificado debe actualizarse anualmente y cuando los padres cambien de trabajo.  </a:t>
            </a:r>
          </a:p>
        </p:txBody>
      </p:sp>
      <p:sp>
        <p:nvSpPr>
          <p:cNvPr id="5" name="CuadroTexto 5"/>
          <p:cNvSpPr txBox="1">
            <a:spLocks noChangeArrowheads="1"/>
          </p:cNvSpPr>
          <p:nvPr/>
        </p:nvSpPr>
        <p:spPr bwMode="auto">
          <a:xfrm>
            <a:off x="1712745" y="1266241"/>
            <a:ext cx="7111027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algn="just">
              <a:buFont typeface="Wingdings" charset="2"/>
              <a:buChar char="v"/>
            </a:pPr>
            <a:r>
              <a:rPr lang="es-CO" altLang="es-CO" sz="1200" dirty="0">
                <a:solidFill>
                  <a:prstClr val="black"/>
                </a:solidFill>
              </a:rPr>
              <a:t>Víctimas de hechos violentos asociados al conflicto armado, de acuerdo con las directrices establecidas en la Ley 1448/2011 y los Decretos ley 4633, 4634 y 46,35 de 2011</a:t>
            </a:r>
          </a:p>
          <a:p>
            <a:pPr algn="just">
              <a:buFont typeface="Wingdings" charset="2"/>
              <a:buChar char="v"/>
            </a:pPr>
            <a:r>
              <a:rPr lang="es-CO" altLang="es-CO" sz="1200" dirty="0">
                <a:solidFill>
                  <a:prstClr val="black"/>
                </a:solidFill>
              </a:rPr>
              <a:t>Niños y niñas remitidos por Centro de Recuperación Nutricional o que egresan del Proceso Administrativo de Restablecimiento de Derechos – </a:t>
            </a:r>
            <a:r>
              <a:rPr lang="es-CO" altLang="es-CO" sz="1200" dirty="0" smtClean="0">
                <a:solidFill>
                  <a:prstClr val="black"/>
                </a:solidFill>
              </a:rPr>
              <a:t>PARD.</a:t>
            </a:r>
          </a:p>
          <a:p>
            <a:pPr algn="just">
              <a:buFont typeface="Wingdings" charset="2"/>
              <a:buChar char="v"/>
            </a:pPr>
            <a:r>
              <a:rPr lang="es-ES" sz="1200" dirty="0">
                <a:solidFill>
                  <a:prstClr val="black"/>
                </a:solidFill>
              </a:rPr>
              <a:t>Familias de grupos étnicos contempladas en los autos de la Corte </a:t>
            </a:r>
            <a:r>
              <a:rPr lang="es-ES" sz="1200" dirty="0" smtClean="0">
                <a:solidFill>
                  <a:prstClr val="black"/>
                </a:solidFill>
              </a:rPr>
              <a:t>Constitucional.</a:t>
            </a:r>
            <a:endParaRPr lang="es-CO" altLang="es-CO" sz="1200" dirty="0">
              <a:solidFill>
                <a:prstClr val="black"/>
              </a:solidFill>
            </a:endParaRPr>
          </a:p>
          <a:p>
            <a:pPr algn="just">
              <a:buFont typeface="Wingdings" charset="2"/>
              <a:buChar char="v"/>
            </a:pPr>
            <a:r>
              <a:rPr lang="es-CO" altLang="es-CO" sz="1200" dirty="0">
                <a:solidFill>
                  <a:prstClr val="black"/>
                </a:solidFill>
              </a:rPr>
              <a:t>Niños y niñas con discapacidad</a:t>
            </a:r>
            <a:r>
              <a:rPr lang="es-CO" altLang="es-CO" sz="1200" dirty="0" smtClean="0">
                <a:solidFill>
                  <a:prstClr val="black"/>
                </a:solidFill>
              </a:rPr>
              <a:t>.</a:t>
            </a:r>
          </a:p>
          <a:p>
            <a:pPr algn="just">
              <a:buFont typeface="Wingdings" charset="2"/>
              <a:buChar char="v"/>
            </a:pPr>
            <a:r>
              <a:rPr lang="es-ES" sz="1200" dirty="0">
                <a:solidFill>
                  <a:prstClr val="black"/>
                </a:solidFill>
              </a:rPr>
              <a:t>Niños y niñas egresados del servicio Desarrollo Infantil en Establecimientos de Reclusión.</a:t>
            </a:r>
            <a:endParaRPr lang="es-CO" altLang="es-CO" sz="1200" dirty="0">
              <a:solidFill>
                <a:prstClr val="black"/>
              </a:solidFill>
            </a:endParaRPr>
          </a:p>
        </p:txBody>
      </p:sp>
      <p:sp>
        <p:nvSpPr>
          <p:cNvPr id="6" name="TextBox 3"/>
          <p:cNvSpPr txBox="1"/>
          <p:nvPr/>
        </p:nvSpPr>
        <p:spPr>
          <a:xfrm>
            <a:off x="1423621" y="58218"/>
            <a:ext cx="7689273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 err="1">
                <a:solidFill>
                  <a:srgbClr val="6EBC44"/>
                </a:solidFill>
                <a:latin typeface="Asap Bold"/>
                <a:cs typeface="Asap Bold"/>
              </a:rPr>
              <a:t>Criterios</a:t>
            </a:r>
            <a:r>
              <a:rPr lang="en-US" sz="3600" b="1" dirty="0">
                <a:solidFill>
                  <a:srgbClr val="6EBC44"/>
                </a:solidFill>
                <a:latin typeface="Asap Bold"/>
                <a:cs typeface="Asap Bold"/>
              </a:rPr>
              <a:t> Prevalentes para la </a:t>
            </a:r>
            <a:r>
              <a:rPr lang="en-US" sz="3600" b="1" dirty="0" err="1">
                <a:solidFill>
                  <a:srgbClr val="6EBC44"/>
                </a:solidFill>
                <a:latin typeface="Asap Bold"/>
                <a:cs typeface="Asap Bold"/>
              </a:rPr>
              <a:t>atenci</a:t>
            </a:r>
            <a:r>
              <a:rPr lang="es-ES" sz="3600" b="1" dirty="0" err="1">
                <a:solidFill>
                  <a:srgbClr val="6EBC44"/>
                </a:solidFill>
                <a:latin typeface="Asap Bold"/>
                <a:cs typeface="Asap Bold"/>
              </a:rPr>
              <a:t>ón</a:t>
            </a:r>
            <a:endParaRPr lang="en-US" sz="3600" b="1" dirty="0">
              <a:solidFill>
                <a:srgbClr val="6EBC44"/>
              </a:solidFill>
              <a:latin typeface="Asap Bold"/>
              <a:cs typeface="Asap Bold"/>
            </a:endParaRPr>
          </a:p>
        </p:txBody>
      </p:sp>
    </p:spTree>
    <p:extLst>
      <p:ext uri="{BB962C8B-B14F-4D97-AF65-F5344CB8AC3E}">
        <p14:creationId xmlns:p14="http://schemas.microsoft.com/office/powerpoint/2010/main" val="37355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7"/>
          <p:cNvSpPr>
            <a:spLocks noChangeArrowheads="1"/>
          </p:cNvSpPr>
          <p:nvPr/>
        </p:nvSpPr>
        <p:spPr bwMode="auto">
          <a:xfrm>
            <a:off x="1768359" y="730949"/>
            <a:ext cx="720107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r>
              <a:rPr lang="es-CO" altLang="es-ES_tradnl" sz="1400" b="1" u="sng">
                <a:solidFill>
                  <a:srgbClr val="000000"/>
                </a:solidFill>
              </a:rPr>
              <a:t>Espacios Territoriales de capacitación y reincorporación (ETCR) </a:t>
            </a:r>
            <a:r>
              <a:rPr lang="es-CO" altLang="es-ES_tradnl" sz="1400">
                <a:solidFill>
                  <a:srgbClr val="000000"/>
                </a:solidFill>
              </a:rPr>
              <a:t>= antes llamadas Zonas Veredales Transitorias de normalización</a:t>
            </a:r>
            <a:endParaRPr lang="es-CO" altLang="es-ES_tradnl" sz="1200">
              <a:solidFill>
                <a:prstClr val="black"/>
              </a:solidFill>
              <a:latin typeface="Times New Roman" charset="0"/>
            </a:endParaRPr>
          </a:p>
          <a:p>
            <a:r>
              <a:rPr lang="es-CO" altLang="es-ES_tradnl" sz="1400" dirty="0">
                <a:solidFill>
                  <a:srgbClr val="000000"/>
                </a:solidFill>
              </a:rPr>
              <a:t> </a:t>
            </a:r>
            <a:endParaRPr lang="es-CO" altLang="es-ES_tradnl" sz="1200" dirty="0">
              <a:solidFill>
                <a:prstClr val="black"/>
              </a:solidFill>
              <a:latin typeface="Times New Roman" charset="0"/>
            </a:endParaRPr>
          </a:p>
        </p:txBody>
      </p:sp>
      <p:sp>
        <p:nvSpPr>
          <p:cNvPr id="13" name="TextBox 3"/>
          <p:cNvSpPr txBox="1"/>
          <p:nvPr/>
        </p:nvSpPr>
        <p:spPr>
          <a:xfrm>
            <a:off x="2583907" y="82329"/>
            <a:ext cx="4827085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s-ES" sz="3600" b="1" dirty="0">
                <a:solidFill>
                  <a:srgbClr val="6EBC44"/>
                </a:solidFill>
                <a:latin typeface="Asap Bold"/>
                <a:cs typeface="Asap Bold"/>
              </a:rPr>
              <a:t>Municipios de Paz</a:t>
            </a:r>
            <a:endParaRPr lang="en-US" sz="3600" b="1" dirty="0">
              <a:solidFill>
                <a:srgbClr val="6EBC44"/>
              </a:solidFill>
              <a:latin typeface="Asap Bold"/>
              <a:cs typeface="Asap Bold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438" y="4576566"/>
            <a:ext cx="5085063" cy="371475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027" y="3990109"/>
            <a:ext cx="1153028" cy="933434"/>
          </a:xfrm>
          <a:prstGeom prst="rect">
            <a:avLst/>
          </a:prstGeom>
        </p:spPr>
      </p:pic>
      <p:grpSp>
        <p:nvGrpSpPr>
          <p:cNvPr id="37" name="Agrupar 36"/>
          <p:cNvGrpSpPr/>
          <p:nvPr/>
        </p:nvGrpSpPr>
        <p:grpSpPr>
          <a:xfrm>
            <a:off x="2517057" y="1274518"/>
            <a:ext cx="5362079" cy="3673523"/>
            <a:chOff x="387350" y="1868488"/>
            <a:chExt cx="6681788" cy="4706937"/>
          </a:xfrm>
        </p:grpSpPr>
        <p:pic>
          <p:nvPicPr>
            <p:cNvPr id="38" name="Marcador de contenido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586" r="69308" b="5383"/>
            <a:stretch>
              <a:fillRect/>
            </a:stretch>
          </p:blipFill>
          <p:spPr bwMode="auto">
            <a:xfrm>
              <a:off x="387350" y="1868488"/>
              <a:ext cx="3914775" cy="4706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Elipse 38">
              <a:extLst/>
            </p:cNvPr>
            <p:cNvSpPr/>
            <p:nvPr/>
          </p:nvSpPr>
          <p:spPr>
            <a:xfrm>
              <a:off x="4340225" y="2211388"/>
              <a:ext cx="1314450" cy="12192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s-CO">
                <a:solidFill>
                  <a:prstClr val="white"/>
                </a:solidFill>
              </a:endParaRPr>
            </a:p>
          </p:txBody>
        </p:sp>
        <p:sp>
          <p:nvSpPr>
            <p:cNvPr id="40" name="Elipse 39">
              <a:extLst/>
            </p:cNvPr>
            <p:cNvSpPr/>
            <p:nvPr/>
          </p:nvSpPr>
          <p:spPr>
            <a:xfrm>
              <a:off x="5745163" y="3341688"/>
              <a:ext cx="1323975" cy="13049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s-CO">
                <a:solidFill>
                  <a:prstClr val="white"/>
                </a:solidFill>
              </a:endParaRPr>
            </a:p>
          </p:txBody>
        </p:sp>
        <p:sp>
          <p:nvSpPr>
            <p:cNvPr id="41" name="Elipse 40">
              <a:extLst/>
            </p:cNvPr>
            <p:cNvSpPr/>
            <p:nvPr/>
          </p:nvSpPr>
          <p:spPr>
            <a:xfrm>
              <a:off x="4814888" y="4741863"/>
              <a:ext cx="1323975" cy="13049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s-CO">
                <a:solidFill>
                  <a:prstClr val="white"/>
                </a:solidFill>
              </a:endParaRPr>
            </a:p>
          </p:txBody>
        </p:sp>
        <p:sp>
          <p:nvSpPr>
            <p:cNvPr id="42" name="Cuadro de texto 2"/>
            <p:cNvSpPr txBox="1">
              <a:spLocks noChangeArrowheads="1"/>
            </p:cNvSpPr>
            <p:nvPr/>
          </p:nvSpPr>
          <p:spPr bwMode="auto">
            <a:xfrm>
              <a:off x="4454525" y="2505075"/>
              <a:ext cx="1085850" cy="6191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9pPr>
            </a:lstStyle>
            <a:p>
              <a:pPr algn="ctr"/>
              <a:r>
                <a:rPr lang="es-CO" altLang="es-ES_tradnl" sz="1400" b="1" dirty="0">
                  <a:solidFill>
                    <a:srgbClr val="FF0000"/>
                  </a:solidFill>
                </a:rPr>
                <a:t>16 </a:t>
              </a:r>
              <a:r>
                <a:rPr lang="es-CO" altLang="es-ES_tradnl" sz="1100" dirty="0">
                  <a:solidFill>
                    <a:prstClr val="black"/>
                  </a:solidFill>
                </a:rPr>
                <a:t>subregiones</a:t>
              </a:r>
              <a:endParaRPr lang="es-CO" altLang="es-ES_tradnl" sz="1200" dirty="0">
                <a:solidFill>
                  <a:prstClr val="black"/>
                </a:solidFill>
                <a:latin typeface="Times New Roman" charset="0"/>
              </a:endParaRPr>
            </a:p>
          </p:txBody>
        </p:sp>
        <p:sp>
          <p:nvSpPr>
            <p:cNvPr id="43" name="Cuadro de texto 2"/>
            <p:cNvSpPr txBox="1">
              <a:spLocks noChangeArrowheads="1"/>
            </p:cNvSpPr>
            <p:nvPr/>
          </p:nvSpPr>
          <p:spPr bwMode="auto">
            <a:xfrm>
              <a:off x="5859463" y="3714750"/>
              <a:ext cx="1095375" cy="5619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9pPr>
            </a:lstStyle>
            <a:p>
              <a:pPr algn="ctr"/>
              <a:r>
                <a:rPr lang="es-CO" altLang="es-ES_tradnl" sz="1400" b="1" dirty="0">
                  <a:solidFill>
                    <a:srgbClr val="FF0000"/>
                  </a:solidFill>
                </a:rPr>
                <a:t>170 </a:t>
              </a:r>
              <a:r>
                <a:rPr lang="es-CO" altLang="es-ES_tradnl" sz="1100" dirty="0">
                  <a:solidFill>
                    <a:prstClr val="black"/>
                  </a:solidFill>
                </a:rPr>
                <a:t>municipios</a:t>
              </a:r>
              <a:endParaRPr lang="es-CO" altLang="es-ES_tradnl" sz="1200" dirty="0">
                <a:solidFill>
                  <a:prstClr val="black"/>
                </a:solidFill>
                <a:latin typeface="Times New Roman" charset="0"/>
              </a:endParaRPr>
            </a:p>
          </p:txBody>
        </p:sp>
        <p:sp>
          <p:nvSpPr>
            <p:cNvPr id="44" name="Cuadro de texto 2"/>
            <p:cNvSpPr txBox="1">
              <a:spLocks noChangeArrowheads="1"/>
            </p:cNvSpPr>
            <p:nvPr/>
          </p:nvSpPr>
          <p:spPr bwMode="auto">
            <a:xfrm>
              <a:off x="4967288" y="5032375"/>
              <a:ext cx="1019175" cy="7239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9pPr>
            </a:lstStyle>
            <a:p>
              <a:pPr algn="ctr"/>
              <a:r>
                <a:rPr lang="es-CO" altLang="es-ES_tradnl" sz="1100" b="1" dirty="0">
                  <a:solidFill>
                    <a:srgbClr val="FF0000"/>
                  </a:solidFill>
                </a:rPr>
                <a:t>26 </a:t>
              </a:r>
              <a:endParaRPr lang="es-CO" altLang="es-ES_tradnl" sz="1100" b="1" dirty="0">
                <a:solidFill>
                  <a:srgbClr val="FF0000"/>
                </a:solidFill>
                <a:latin typeface="Times New Roman" charset="0"/>
              </a:endParaRPr>
            </a:p>
            <a:p>
              <a:pPr algn="ctr"/>
              <a:r>
                <a:rPr lang="es-CO" altLang="es-ES_tradnl" sz="1100" dirty="0">
                  <a:solidFill>
                    <a:prstClr val="black"/>
                  </a:solidFill>
                </a:rPr>
                <a:t>Espacios ETCR</a:t>
              </a:r>
              <a:endParaRPr lang="es-CO" altLang="es-ES_tradnl" sz="1100" dirty="0">
                <a:solidFill>
                  <a:prstClr val="black"/>
                </a:solidFill>
                <a:latin typeface="Times New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932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81463" y="71030"/>
            <a:ext cx="8309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s-CO" altLang="es-CO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sap Bold"/>
              </a:rPr>
              <a:t>Base de focalización y Lista de Espera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83" y="4478590"/>
            <a:ext cx="5054600" cy="368300"/>
          </a:xfrm>
          <a:prstGeom prst="rect">
            <a:avLst/>
          </a:prstGeom>
        </p:spPr>
      </p:pic>
      <p:grpSp>
        <p:nvGrpSpPr>
          <p:cNvPr id="37" name="Agrupar 36"/>
          <p:cNvGrpSpPr/>
          <p:nvPr/>
        </p:nvGrpSpPr>
        <p:grpSpPr>
          <a:xfrm>
            <a:off x="725362" y="859190"/>
            <a:ext cx="5977185" cy="4127588"/>
            <a:chOff x="420688" y="1212353"/>
            <a:chExt cx="7868785" cy="5457607"/>
          </a:xfrm>
        </p:grpSpPr>
        <p:sp>
          <p:nvSpPr>
            <p:cNvPr id="38" name="Rectángulo 37"/>
            <p:cNvSpPr/>
            <p:nvPr/>
          </p:nvSpPr>
          <p:spPr>
            <a:xfrm>
              <a:off x="873492" y="2092715"/>
              <a:ext cx="1453415" cy="925259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" sz="900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</a:endParaRPr>
            </a:p>
            <a:p>
              <a:pPr algn="ctr">
                <a:defRPr/>
              </a:pPr>
              <a:r>
                <a:rPr lang="es-ES" sz="900" dirty="0">
                  <a:ln>
                    <a:solidFill>
                      <a:prstClr val="black"/>
                    </a:solidFill>
                  </a:ln>
                  <a:solidFill>
                    <a:prstClr val="black"/>
                  </a:solidFill>
                </a:rPr>
                <a:t>BASE FOCALIZACIÓN 2018</a:t>
              </a:r>
            </a:p>
            <a:p>
              <a:pPr algn="ctr">
                <a:defRPr/>
              </a:pPr>
              <a:r>
                <a:rPr lang="es-ES" sz="900" dirty="0">
                  <a:ln>
                    <a:solidFill>
                      <a:prstClr val="black"/>
                    </a:solidFill>
                  </a:ln>
                  <a:solidFill>
                    <a:prstClr val="black"/>
                  </a:solidFill>
                </a:rPr>
                <a:t>(</a:t>
              </a:r>
              <a:r>
                <a:rPr lang="es-MX" sz="900" dirty="0">
                  <a:ln>
                    <a:solidFill>
                      <a:prstClr val="black"/>
                    </a:solidFill>
                  </a:ln>
                  <a:solidFill>
                    <a:prstClr val="black"/>
                  </a:solidFill>
                </a:rPr>
                <a:t>1.243.054</a:t>
              </a:r>
            </a:p>
            <a:p>
              <a:pPr algn="ctr">
                <a:defRPr/>
              </a:pPr>
              <a:r>
                <a:rPr lang="es-ES" sz="900" dirty="0">
                  <a:ln>
                    <a:solidFill>
                      <a:prstClr val="black"/>
                    </a:solidFill>
                  </a:ln>
                  <a:solidFill>
                    <a:prstClr val="black"/>
                  </a:solidFill>
                </a:rPr>
                <a:t>registros)</a:t>
              </a:r>
            </a:p>
            <a:p>
              <a:pPr algn="ctr">
                <a:defRPr/>
              </a:pPr>
              <a:endParaRPr lang="es-ES" sz="900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</a:endParaRPr>
            </a:p>
          </p:txBody>
        </p:sp>
        <p:sp>
          <p:nvSpPr>
            <p:cNvPr id="39" name="Rectángulo 38"/>
            <p:cNvSpPr/>
            <p:nvPr/>
          </p:nvSpPr>
          <p:spPr>
            <a:xfrm>
              <a:off x="5863098" y="2250186"/>
              <a:ext cx="1727199" cy="556872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" sz="900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</a:endParaRPr>
            </a:p>
            <a:p>
              <a:pPr algn="ctr">
                <a:defRPr/>
              </a:pPr>
              <a:endParaRPr lang="es-ES" sz="900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</a:endParaRPr>
            </a:p>
            <a:p>
              <a:pPr algn="ctr">
                <a:defRPr/>
              </a:pPr>
              <a:r>
                <a:rPr lang="es-ES" sz="900" dirty="0">
                  <a:ln>
                    <a:solidFill>
                      <a:prstClr val="black"/>
                    </a:solidFill>
                  </a:ln>
                  <a:solidFill>
                    <a:prstClr val="black"/>
                  </a:solidFill>
                </a:rPr>
                <a:t>Consolidado Listas de Espera </a:t>
              </a:r>
            </a:p>
            <a:p>
              <a:pPr algn="ctr">
                <a:defRPr/>
              </a:pPr>
              <a:r>
                <a:rPr lang="es-ES" sz="900" dirty="0">
                  <a:ln>
                    <a:solidFill>
                      <a:prstClr val="black"/>
                    </a:solidFill>
                  </a:ln>
                  <a:solidFill>
                    <a:prstClr val="black"/>
                  </a:solidFill>
                </a:rPr>
                <a:t>2013 - </a:t>
              </a:r>
              <a:r>
                <a:rPr lang="es-ES" sz="900" dirty="0" smtClean="0">
                  <a:ln>
                    <a:solidFill>
                      <a:prstClr val="black"/>
                    </a:solidFill>
                  </a:ln>
                  <a:solidFill>
                    <a:prstClr val="black"/>
                  </a:solidFill>
                </a:rPr>
                <a:t>2017</a:t>
              </a:r>
              <a:endParaRPr lang="es-ES" sz="900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</a:endParaRPr>
            </a:p>
            <a:p>
              <a:pPr algn="ctr">
                <a:defRPr/>
              </a:pPr>
              <a:endParaRPr lang="es-ES" sz="900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</a:endParaRPr>
            </a:p>
            <a:p>
              <a:pPr algn="ctr">
                <a:defRPr/>
              </a:pPr>
              <a:endParaRPr lang="es-ES" sz="900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</a:endParaRPr>
            </a:p>
          </p:txBody>
        </p:sp>
        <p:sp>
          <p:nvSpPr>
            <p:cNvPr id="45" name="CuadroTexto 62"/>
            <p:cNvSpPr txBox="1">
              <a:spLocks noChangeArrowheads="1"/>
            </p:cNvSpPr>
            <p:nvPr/>
          </p:nvSpPr>
          <p:spPr bwMode="auto">
            <a:xfrm>
              <a:off x="5203825" y="2298700"/>
              <a:ext cx="319078" cy="305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9pPr>
            </a:lstStyle>
            <a:p>
              <a:r>
                <a:rPr lang="es-CO" altLang="es-CO" sz="900">
                  <a:solidFill>
                    <a:prstClr val="black"/>
                  </a:solidFill>
                </a:rPr>
                <a:t>+</a:t>
              </a:r>
            </a:p>
          </p:txBody>
        </p:sp>
        <p:sp>
          <p:nvSpPr>
            <p:cNvPr id="46" name="Rectángulo 45"/>
            <p:cNvSpPr/>
            <p:nvPr/>
          </p:nvSpPr>
          <p:spPr>
            <a:xfrm>
              <a:off x="3136431" y="2251124"/>
              <a:ext cx="1727200" cy="556871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" sz="900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</a:endParaRPr>
            </a:p>
            <a:p>
              <a:pPr algn="ctr">
                <a:defRPr/>
              </a:pPr>
              <a:endParaRPr lang="es-ES" sz="900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</a:endParaRPr>
            </a:p>
            <a:p>
              <a:pPr algn="ctr">
                <a:defRPr/>
              </a:pPr>
              <a:r>
                <a:rPr lang="es-ES" sz="900" dirty="0">
                  <a:ln>
                    <a:solidFill>
                      <a:prstClr val="black"/>
                    </a:solidFill>
                  </a:ln>
                  <a:solidFill>
                    <a:prstClr val="black"/>
                  </a:solidFill>
                </a:rPr>
                <a:t>Base de Referencia: RUV, Sisben, Red Unidos</a:t>
              </a:r>
            </a:p>
            <a:p>
              <a:pPr algn="ctr">
                <a:defRPr/>
              </a:pPr>
              <a:endParaRPr lang="es-ES" sz="900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</a:endParaRPr>
            </a:p>
            <a:p>
              <a:pPr algn="ctr">
                <a:defRPr/>
              </a:pPr>
              <a:endParaRPr lang="es-ES" sz="900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</a:endParaRPr>
            </a:p>
          </p:txBody>
        </p:sp>
        <p:sp>
          <p:nvSpPr>
            <p:cNvPr id="47" name="CuadroTexto 64"/>
            <p:cNvSpPr txBox="1">
              <a:spLocks noChangeArrowheads="1"/>
            </p:cNvSpPr>
            <p:nvPr/>
          </p:nvSpPr>
          <p:spPr bwMode="auto">
            <a:xfrm>
              <a:off x="2622550" y="2298700"/>
              <a:ext cx="319078" cy="305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9pPr>
            </a:lstStyle>
            <a:p>
              <a:r>
                <a:rPr lang="es-CO" altLang="es-CO" sz="900">
                  <a:solidFill>
                    <a:prstClr val="black"/>
                  </a:solidFill>
                </a:rPr>
                <a:t>=</a:t>
              </a:r>
            </a:p>
          </p:txBody>
        </p:sp>
        <p:sp>
          <p:nvSpPr>
            <p:cNvPr id="48" name="Rectángulo 47"/>
            <p:cNvSpPr/>
            <p:nvPr/>
          </p:nvSpPr>
          <p:spPr>
            <a:xfrm>
              <a:off x="835988" y="1212353"/>
              <a:ext cx="1453415" cy="67711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" sz="900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</a:endParaRPr>
            </a:p>
            <a:p>
              <a:pPr algn="ctr">
                <a:defRPr/>
              </a:pPr>
              <a:endParaRPr lang="es-ES" sz="900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</a:endParaRPr>
            </a:p>
            <a:p>
              <a:pPr algn="ctr">
                <a:defRPr/>
              </a:pPr>
              <a:r>
                <a:rPr lang="es-ES" sz="900" dirty="0">
                  <a:ln>
                    <a:solidFill>
                      <a:prstClr val="black"/>
                    </a:solidFill>
                  </a:ln>
                  <a:solidFill>
                    <a:prstClr val="black"/>
                  </a:solidFill>
                </a:rPr>
                <a:t>Colgada en el aplicativo CUENTAME</a:t>
              </a:r>
            </a:p>
            <a:p>
              <a:pPr algn="ctr">
                <a:defRPr/>
              </a:pPr>
              <a:endParaRPr lang="es-ES" sz="900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</a:endParaRPr>
            </a:p>
            <a:p>
              <a:pPr algn="ctr">
                <a:defRPr/>
              </a:pPr>
              <a:endParaRPr lang="es-ES" sz="900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</a:endParaRPr>
            </a:p>
          </p:txBody>
        </p:sp>
        <p:cxnSp>
          <p:nvCxnSpPr>
            <p:cNvPr id="49" name="Conector recto 48"/>
            <p:cNvCxnSpPr>
              <a:cxnSpLocks noChangeShapeType="1"/>
            </p:cNvCxnSpPr>
            <p:nvPr/>
          </p:nvCxnSpPr>
          <p:spPr bwMode="auto">
            <a:xfrm flipH="1">
              <a:off x="508000" y="2528888"/>
              <a:ext cx="328613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Conector recto 49"/>
            <p:cNvCxnSpPr>
              <a:cxnSpLocks noChangeShapeType="1"/>
            </p:cNvCxnSpPr>
            <p:nvPr/>
          </p:nvCxnSpPr>
          <p:spPr bwMode="auto">
            <a:xfrm flipV="1">
              <a:off x="508000" y="1550988"/>
              <a:ext cx="0" cy="9779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" name="Conector recto de flecha 50"/>
            <p:cNvCxnSpPr>
              <a:cxnSpLocks noChangeShapeType="1"/>
            </p:cNvCxnSpPr>
            <p:nvPr/>
          </p:nvCxnSpPr>
          <p:spPr bwMode="auto">
            <a:xfrm>
              <a:off x="508000" y="1550988"/>
              <a:ext cx="328613" cy="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2" name="Rectángulo 51"/>
            <p:cNvSpPr/>
            <p:nvPr/>
          </p:nvSpPr>
          <p:spPr>
            <a:xfrm>
              <a:off x="750481" y="3736543"/>
              <a:ext cx="1576425" cy="145599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" sz="900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</a:endParaRPr>
            </a:p>
            <a:p>
              <a:pPr algn="ctr">
                <a:defRPr/>
              </a:pPr>
              <a:endParaRPr lang="es-ES" sz="900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</a:endParaRPr>
            </a:p>
            <a:p>
              <a:pPr algn="ctr">
                <a:defRPr/>
              </a:pPr>
              <a:r>
                <a:rPr lang="es-ES" sz="900" dirty="0">
                  <a:ln>
                    <a:solidFill>
                      <a:prstClr val="black"/>
                    </a:solidFill>
                  </a:ln>
                  <a:solidFill>
                    <a:prstClr val="black"/>
                  </a:solidFill>
                </a:rPr>
                <a:t>Formulario de inscripción de Beneficiarios que solicitan cupo </a:t>
              </a:r>
              <a:r>
                <a:rPr lang="es-CO" sz="900" u="sng" dirty="0">
                  <a:solidFill>
                    <a:srgbClr val="0563C1"/>
                  </a:solidFill>
                  <a:ea typeface="Calibri" panose="020F0502020204030204" pitchFamily="34" charset="0"/>
                  <a:cs typeface="Times New Roman" panose="02020603050405020304" pitchFamily="18" charset="0"/>
                  <a:hlinkClick r:id="rId4"/>
                </a:rPr>
                <a:t>https://goo.gl/forms/vt187ywZYrJBwPEh1</a:t>
              </a:r>
              <a:endParaRPr lang="es-CO" sz="900" dirty="0">
                <a:solidFill>
                  <a:prstClr val="white"/>
                </a:solidFill>
              </a:endParaRPr>
            </a:p>
            <a:p>
              <a:pPr algn="ctr">
                <a:defRPr/>
              </a:pPr>
              <a:endParaRPr lang="es-ES" sz="900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</a:endParaRPr>
            </a:p>
            <a:p>
              <a:pPr algn="ctr">
                <a:defRPr/>
              </a:pPr>
              <a:endParaRPr lang="es-ES" sz="900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</a:endParaRPr>
            </a:p>
            <a:p>
              <a:pPr algn="ctr">
                <a:defRPr/>
              </a:pPr>
              <a:endParaRPr lang="es-ES" sz="900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</a:endParaRPr>
            </a:p>
          </p:txBody>
        </p:sp>
        <p:cxnSp>
          <p:nvCxnSpPr>
            <p:cNvPr id="53" name="Conector recto 52"/>
            <p:cNvCxnSpPr>
              <a:cxnSpLocks noChangeShapeType="1"/>
            </p:cNvCxnSpPr>
            <p:nvPr/>
          </p:nvCxnSpPr>
          <p:spPr bwMode="auto">
            <a:xfrm flipV="1">
              <a:off x="420688" y="4327525"/>
              <a:ext cx="7937" cy="1584325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" name="Conector recto 53"/>
            <p:cNvCxnSpPr>
              <a:cxnSpLocks noChangeShapeType="1"/>
            </p:cNvCxnSpPr>
            <p:nvPr/>
          </p:nvCxnSpPr>
          <p:spPr bwMode="auto">
            <a:xfrm flipH="1">
              <a:off x="420688" y="4327525"/>
              <a:ext cx="327025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" name="Conector recto de flecha 54"/>
            <p:cNvCxnSpPr>
              <a:cxnSpLocks noChangeShapeType="1"/>
            </p:cNvCxnSpPr>
            <p:nvPr/>
          </p:nvCxnSpPr>
          <p:spPr bwMode="auto">
            <a:xfrm>
              <a:off x="428625" y="5911850"/>
              <a:ext cx="328613" cy="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6" name="Rectángulo 55"/>
            <p:cNvSpPr/>
            <p:nvPr/>
          </p:nvSpPr>
          <p:spPr>
            <a:xfrm>
              <a:off x="6836058" y="5502852"/>
              <a:ext cx="1453415" cy="677113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" sz="900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</a:endParaRPr>
            </a:p>
            <a:p>
              <a:pPr algn="ctr">
                <a:defRPr/>
              </a:pPr>
              <a:endParaRPr lang="es-ES" sz="900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</a:endParaRPr>
            </a:p>
            <a:p>
              <a:pPr algn="ctr">
                <a:defRPr/>
              </a:pPr>
              <a:r>
                <a:rPr lang="es-ES" sz="900" dirty="0">
                  <a:ln>
                    <a:solidFill>
                      <a:prstClr val="black"/>
                    </a:solidFill>
                  </a:ln>
                  <a:solidFill>
                    <a:prstClr val="black"/>
                  </a:solidFill>
                </a:rPr>
                <a:t>BASE FOCALIZACIÓN </a:t>
              </a:r>
              <a:r>
                <a:rPr lang="es-ES" sz="900" dirty="0" smtClean="0">
                  <a:ln>
                    <a:solidFill>
                      <a:prstClr val="black"/>
                    </a:solidFill>
                  </a:ln>
                  <a:solidFill>
                    <a:prstClr val="black"/>
                  </a:solidFill>
                </a:rPr>
                <a:t>2019</a:t>
              </a:r>
              <a:endParaRPr lang="es-ES" sz="900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</a:endParaRPr>
            </a:p>
            <a:p>
              <a:pPr algn="ctr">
                <a:defRPr/>
              </a:pPr>
              <a:endParaRPr lang="es-ES" sz="900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</a:endParaRPr>
            </a:p>
            <a:p>
              <a:pPr algn="ctr">
                <a:defRPr/>
              </a:pPr>
              <a:endParaRPr lang="es-ES" sz="900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</a:endParaRPr>
            </a:p>
          </p:txBody>
        </p:sp>
        <p:cxnSp>
          <p:nvCxnSpPr>
            <p:cNvPr id="57" name="Conector recto de flecha 56"/>
            <p:cNvCxnSpPr>
              <a:cxnSpLocks noChangeShapeType="1"/>
            </p:cNvCxnSpPr>
            <p:nvPr/>
          </p:nvCxnSpPr>
          <p:spPr bwMode="auto">
            <a:xfrm>
              <a:off x="2289175" y="5911850"/>
              <a:ext cx="1122363" cy="11113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" name="Conector recto de flecha 57"/>
            <p:cNvCxnSpPr>
              <a:cxnSpLocks noChangeShapeType="1"/>
            </p:cNvCxnSpPr>
            <p:nvPr/>
          </p:nvCxnSpPr>
          <p:spPr bwMode="auto">
            <a:xfrm>
              <a:off x="4653164" y="5910498"/>
              <a:ext cx="388156" cy="0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" name="Conector recto de flecha 58"/>
            <p:cNvCxnSpPr>
              <a:cxnSpLocks noChangeShapeType="1"/>
            </p:cNvCxnSpPr>
            <p:nvPr/>
          </p:nvCxnSpPr>
          <p:spPr bwMode="auto">
            <a:xfrm flipV="1">
              <a:off x="4019550" y="5113338"/>
              <a:ext cx="0" cy="271462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0" name="CuadroTexto 77"/>
            <p:cNvSpPr txBox="1">
              <a:spLocks noChangeArrowheads="1"/>
            </p:cNvSpPr>
            <p:nvPr/>
          </p:nvSpPr>
          <p:spPr bwMode="auto">
            <a:xfrm>
              <a:off x="3868738" y="4779963"/>
              <a:ext cx="348622" cy="305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9pPr>
            </a:lstStyle>
            <a:p>
              <a:r>
                <a:rPr lang="es-CO" altLang="es-CO" sz="900">
                  <a:solidFill>
                    <a:prstClr val="black"/>
                  </a:solidFill>
                </a:rPr>
                <a:t>Si</a:t>
              </a:r>
            </a:p>
          </p:txBody>
        </p:sp>
        <p:sp>
          <p:nvSpPr>
            <p:cNvPr id="61" name="CuadroTexto 78"/>
            <p:cNvSpPr txBox="1">
              <a:spLocks noChangeArrowheads="1"/>
            </p:cNvSpPr>
            <p:nvPr/>
          </p:nvSpPr>
          <p:spPr bwMode="auto">
            <a:xfrm>
              <a:off x="5016499" y="5735638"/>
              <a:ext cx="420373" cy="305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9pPr>
            </a:lstStyle>
            <a:p>
              <a:r>
                <a:rPr lang="es-CO" altLang="es-CO" sz="900">
                  <a:solidFill>
                    <a:prstClr val="black"/>
                  </a:solidFill>
                </a:rPr>
                <a:t>No</a:t>
              </a:r>
            </a:p>
          </p:txBody>
        </p:sp>
        <p:sp>
          <p:nvSpPr>
            <p:cNvPr id="62" name="Rectángulo 61"/>
            <p:cNvSpPr/>
            <p:nvPr/>
          </p:nvSpPr>
          <p:spPr>
            <a:xfrm>
              <a:off x="3136431" y="4174221"/>
              <a:ext cx="1727200" cy="556871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" sz="900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</a:endParaRPr>
            </a:p>
            <a:p>
              <a:pPr algn="ctr">
                <a:defRPr/>
              </a:pPr>
              <a:endParaRPr lang="es-ES" sz="900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</a:endParaRPr>
            </a:p>
            <a:p>
              <a:pPr algn="ctr">
                <a:defRPr/>
              </a:pPr>
              <a:r>
                <a:rPr lang="es-ES" sz="900" dirty="0">
                  <a:ln>
                    <a:solidFill>
                      <a:prstClr val="black"/>
                    </a:solidFill>
                  </a:ln>
                  <a:solidFill>
                    <a:prstClr val="black"/>
                  </a:solidFill>
                </a:rPr>
                <a:t>Este niño o niña puede atenderse</a:t>
              </a:r>
            </a:p>
            <a:p>
              <a:pPr algn="ctr">
                <a:defRPr/>
              </a:pPr>
              <a:endParaRPr lang="es-ES" sz="900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</a:endParaRPr>
            </a:p>
            <a:p>
              <a:pPr algn="ctr">
                <a:defRPr/>
              </a:pPr>
              <a:endParaRPr lang="es-ES" sz="900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</a:endParaRPr>
            </a:p>
          </p:txBody>
        </p:sp>
        <p:sp>
          <p:nvSpPr>
            <p:cNvPr id="63" name="Rectángulo 62"/>
            <p:cNvSpPr/>
            <p:nvPr/>
          </p:nvSpPr>
          <p:spPr>
            <a:xfrm>
              <a:off x="5398117" y="5732533"/>
              <a:ext cx="966546" cy="277888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" sz="900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</a:endParaRPr>
            </a:p>
            <a:p>
              <a:pPr algn="ctr">
                <a:defRPr/>
              </a:pPr>
              <a:r>
                <a:rPr lang="es-ES" sz="900" dirty="0">
                  <a:ln>
                    <a:solidFill>
                      <a:prstClr val="black"/>
                    </a:solidFill>
                  </a:ln>
                  <a:solidFill>
                    <a:prstClr val="black"/>
                  </a:solidFill>
                </a:rPr>
                <a:t>Insumo</a:t>
              </a:r>
            </a:p>
            <a:p>
              <a:pPr algn="ctr">
                <a:defRPr/>
              </a:pPr>
              <a:endParaRPr lang="es-ES" sz="900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</a:endParaRPr>
            </a:p>
          </p:txBody>
        </p:sp>
        <p:cxnSp>
          <p:nvCxnSpPr>
            <p:cNvPr id="64" name="Conector recto de flecha 63"/>
            <p:cNvCxnSpPr>
              <a:cxnSpLocks noChangeShapeType="1"/>
            </p:cNvCxnSpPr>
            <p:nvPr/>
          </p:nvCxnSpPr>
          <p:spPr bwMode="auto">
            <a:xfrm>
              <a:off x="6357938" y="5891213"/>
              <a:ext cx="477837" cy="7937"/>
            </a:xfrm>
            <a:prstGeom prst="straightConnector1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5" name="Rectángulo 64"/>
            <p:cNvSpPr/>
            <p:nvPr/>
          </p:nvSpPr>
          <p:spPr>
            <a:xfrm>
              <a:off x="765473" y="5343287"/>
              <a:ext cx="1561434" cy="1326673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" sz="900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</a:endParaRPr>
            </a:p>
            <a:p>
              <a:pPr algn="ctr">
                <a:defRPr/>
              </a:pPr>
              <a:endParaRPr lang="es-ES" sz="900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</a:endParaRPr>
            </a:p>
            <a:p>
              <a:pPr algn="ctr">
                <a:defRPr/>
              </a:pPr>
              <a:r>
                <a:rPr lang="es-ES" sz="900" dirty="0">
                  <a:ln>
                    <a:solidFill>
                      <a:prstClr val="black"/>
                    </a:solidFill>
                  </a:ln>
                  <a:solidFill>
                    <a:prstClr val="black"/>
                  </a:solidFill>
                </a:rPr>
                <a:t>LISTAS DE ESPERA 2018</a:t>
              </a:r>
            </a:p>
            <a:p>
              <a:r>
                <a:rPr lang="es-ES" sz="900" u="sng" dirty="0">
                  <a:solidFill>
                    <a:prstClr val="white"/>
                  </a:solidFill>
                  <a:hlinkClick r:id="rId5"/>
                </a:rPr>
                <a:t>\\icbf.gov.co\fs_dpi\2018\03.Subdireccion_Operaciones\Equipo_FID\Focalizació</a:t>
              </a:r>
              <a:r>
                <a:rPr lang="es-ES" sz="900" dirty="0">
                  <a:solidFill>
                    <a:prstClr val="white"/>
                  </a:solidFill>
                </a:rPr>
                <a:t>n </a:t>
              </a:r>
              <a:endParaRPr lang="es-CO" sz="900" dirty="0">
                <a:solidFill>
                  <a:prstClr val="white"/>
                </a:solidFill>
              </a:endParaRPr>
            </a:p>
            <a:p>
              <a:pPr algn="ctr">
                <a:defRPr/>
              </a:pPr>
              <a:r>
                <a:rPr lang="es-ES" sz="900" dirty="0">
                  <a:ln>
                    <a:solidFill>
                      <a:prstClr val="black"/>
                    </a:solidFill>
                  </a:ln>
                  <a:solidFill>
                    <a:prstClr val="black"/>
                  </a:solidFill>
                </a:rPr>
                <a:t> </a:t>
              </a:r>
            </a:p>
            <a:p>
              <a:pPr algn="ctr">
                <a:defRPr/>
              </a:pPr>
              <a:endParaRPr lang="es-ES" sz="900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</a:endParaRPr>
            </a:p>
            <a:p>
              <a:pPr algn="ctr">
                <a:defRPr/>
              </a:pPr>
              <a:endParaRPr lang="es-ES" sz="900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</a:endParaRPr>
            </a:p>
          </p:txBody>
        </p:sp>
        <p:sp>
          <p:nvSpPr>
            <p:cNvPr id="66" name="Rombo 65"/>
            <p:cNvSpPr/>
            <p:nvPr/>
          </p:nvSpPr>
          <p:spPr>
            <a:xfrm>
              <a:off x="3410750" y="5414461"/>
              <a:ext cx="1217594" cy="993796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s-CO" sz="900" dirty="0">
                  <a:ln>
                    <a:solidFill>
                      <a:prstClr val="black"/>
                    </a:solidFill>
                  </a:ln>
                  <a:solidFill>
                    <a:prstClr val="black"/>
                  </a:solidFill>
                </a:rPr>
                <a:t>Cruce con BF </a:t>
              </a:r>
              <a:r>
                <a:rPr lang="es-CO" sz="900" dirty="0" smtClean="0">
                  <a:ln>
                    <a:solidFill>
                      <a:prstClr val="black"/>
                    </a:solidFill>
                  </a:ln>
                  <a:solidFill>
                    <a:prstClr val="black"/>
                  </a:solidFill>
                </a:rPr>
                <a:t>2018</a:t>
              </a:r>
              <a:endParaRPr lang="es-CO" sz="900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956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/>
          <p:cNvSpPr txBox="1"/>
          <p:nvPr/>
        </p:nvSpPr>
        <p:spPr>
          <a:xfrm>
            <a:off x="1423621" y="58218"/>
            <a:ext cx="768927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s-ES" sz="4500" b="1" dirty="0">
                <a:solidFill>
                  <a:srgbClr val="6EBC44"/>
                </a:solidFill>
                <a:latin typeface="Asap Bold"/>
                <a:cs typeface="Asap Bold"/>
              </a:rPr>
              <a:t>Cuéntame</a:t>
            </a:r>
            <a:endParaRPr lang="en-US" sz="4500" b="1" dirty="0">
              <a:solidFill>
                <a:srgbClr val="6EBC44"/>
              </a:solidFill>
              <a:latin typeface="Asap Bold"/>
              <a:cs typeface="Asap Bold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1790026" y="773799"/>
            <a:ext cx="7322867" cy="4197117"/>
            <a:chOff x="271463" y="1366838"/>
            <a:chExt cx="8207375" cy="4730750"/>
          </a:xfrm>
        </p:grpSpPr>
        <p:sp>
          <p:nvSpPr>
            <p:cNvPr id="7" name="Marcador de contenido 2"/>
            <p:cNvSpPr txBox="1">
              <a:spLocks/>
            </p:cNvSpPr>
            <p:nvPr/>
          </p:nvSpPr>
          <p:spPr bwMode="auto">
            <a:xfrm>
              <a:off x="271463" y="1366838"/>
              <a:ext cx="6269037" cy="831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9pPr>
            </a:lstStyle>
            <a:p>
              <a:pPr>
                <a:buFont typeface="+mj-lt" charset="0"/>
                <a:buNone/>
              </a:pPr>
              <a:r>
                <a:rPr lang="es-CO" altLang="es-CO" sz="1600">
                  <a:solidFill>
                    <a:prstClr val="black"/>
                  </a:solidFill>
                </a:rPr>
                <a:t>Para hacer la búsqueda de potenciales beneficiarios o personas a focalizar se debe:</a:t>
              </a:r>
            </a:p>
            <a:p>
              <a:pPr>
                <a:buFont typeface="+mj-lt" charset="0"/>
                <a:buNone/>
              </a:pPr>
              <a:endParaRPr lang="es-CO" altLang="es-CO" sz="1600">
                <a:solidFill>
                  <a:prstClr val="black"/>
                </a:solidFill>
              </a:endParaRPr>
            </a:p>
          </p:txBody>
        </p:sp>
        <p:pic>
          <p:nvPicPr>
            <p:cNvPr id="8" name="Imagen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463" y="2732088"/>
              <a:ext cx="3703637" cy="3365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Imagen 3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58830"/>
            <a:stretch>
              <a:fillRect/>
            </a:stretch>
          </p:blipFill>
          <p:spPr bwMode="auto">
            <a:xfrm>
              <a:off x="4191000" y="2614613"/>
              <a:ext cx="4287838" cy="3482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Imagen 3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0138" y="2840038"/>
              <a:ext cx="1835150" cy="1758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ángulo 10"/>
            <p:cNvSpPr/>
            <p:nvPr/>
          </p:nvSpPr>
          <p:spPr>
            <a:xfrm>
              <a:off x="4178300" y="3624263"/>
              <a:ext cx="1477963" cy="2095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CO">
                <a:solidFill>
                  <a:prstClr val="white"/>
                </a:solidFill>
              </a:endParaRPr>
            </a:p>
          </p:txBody>
        </p:sp>
        <p:sp>
          <p:nvSpPr>
            <p:cNvPr id="12" name="Rectángulo 36"/>
            <p:cNvSpPr>
              <a:spLocks noChangeArrowheads="1"/>
            </p:cNvSpPr>
            <p:nvPr/>
          </p:nvSpPr>
          <p:spPr bwMode="auto">
            <a:xfrm>
              <a:off x="3894138" y="1931989"/>
              <a:ext cx="4572000" cy="693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9pPr>
            </a:lstStyle>
            <a:p>
              <a:r>
                <a:rPr lang="es-CO" altLang="es-CO" b="1" dirty="0">
                  <a:solidFill>
                    <a:prstClr val="black"/>
                  </a:solidFill>
                </a:rPr>
                <a:t>2</a:t>
              </a:r>
              <a:r>
                <a:rPr lang="es-CO" altLang="es-CO" sz="1600" dirty="0">
                  <a:solidFill>
                    <a:prstClr val="black"/>
                  </a:solidFill>
                </a:rPr>
                <a:t>. Desplegar el menú RUB ONLINE e ingresar o seleccionar la opción Información Beneficiario.</a:t>
              </a:r>
            </a:p>
          </p:txBody>
        </p:sp>
        <p:sp>
          <p:nvSpPr>
            <p:cNvPr id="13" name="Rectángulo 37"/>
            <p:cNvSpPr>
              <a:spLocks noChangeArrowheads="1"/>
            </p:cNvSpPr>
            <p:nvPr/>
          </p:nvSpPr>
          <p:spPr bwMode="auto">
            <a:xfrm>
              <a:off x="491079" y="2024014"/>
              <a:ext cx="3122822" cy="381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-128"/>
                </a:defRPr>
              </a:lvl9pPr>
            </a:lstStyle>
            <a:p>
              <a:r>
                <a:rPr lang="es-CO" altLang="es-CO" sz="1600" b="1" dirty="0">
                  <a:solidFill>
                    <a:prstClr val="black"/>
                  </a:solidFill>
                </a:rPr>
                <a:t>1</a:t>
              </a:r>
              <a:r>
                <a:rPr lang="es-CO" altLang="es-CO" sz="1600" dirty="0">
                  <a:solidFill>
                    <a:prstClr val="black"/>
                  </a:solidFill>
                </a:rPr>
                <a:t> Ingresar al sistema Cuéntame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632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5792</TotalTime>
  <Words>2112</Words>
  <Application>Microsoft Office PowerPoint</Application>
  <PresentationFormat>Presentación en pantalla (16:9)</PresentationFormat>
  <Paragraphs>310</Paragraphs>
  <Slides>25</Slides>
  <Notes>1</Notes>
  <HiddenSlides>0</HiddenSlides>
  <MMClips>0</MMClips>
  <ScaleCrop>false</ScaleCrop>
  <HeadingPairs>
    <vt:vector size="8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4" baseType="lpstr">
      <vt:lpstr>ＭＳ Ｐゴシック</vt:lpstr>
      <vt:lpstr>ＭＳ Ｐゴシック</vt:lpstr>
      <vt:lpstr>Arial</vt:lpstr>
      <vt:lpstr>Asap Bold</vt:lpstr>
      <vt:lpstr>Calibri</vt:lpstr>
      <vt:lpstr>Times New Roman</vt:lpstr>
      <vt:lpstr>Wingdings</vt:lpstr>
      <vt:lpstr>Office Theme</vt:lpstr>
      <vt:lpstr>Hoja de cálculo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Contactos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Andres Felipe Perez Melo</dc:creator>
  <cp:lastModifiedBy>Gina Marcela Moreno Trujillo</cp:lastModifiedBy>
  <cp:revision>124</cp:revision>
  <dcterms:created xsi:type="dcterms:W3CDTF">2017-10-28T16:21:39Z</dcterms:created>
  <dcterms:modified xsi:type="dcterms:W3CDTF">2018-08-03T14:08:45Z</dcterms:modified>
</cp:coreProperties>
</file>